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298" r:id="rId4"/>
    <p:sldId id="307" r:id="rId5"/>
    <p:sldId id="297" r:id="rId6"/>
    <p:sldId id="308" r:id="rId7"/>
    <p:sldId id="309" r:id="rId8"/>
    <p:sldId id="304" r:id="rId9"/>
    <p:sldId id="305" r:id="rId10"/>
    <p:sldId id="301" r:id="rId11"/>
    <p:sldId id="302" r:id="rId12"/>
  </p:sldIdLst>
  <p:sldSz cx="9144000" cy="6858000" type="screen4x3"/>
  <p:notesSz cx="6858000" cy="9144000"/>
  <p:custShowLst>
    <p:custShow name="ВебИнтерфейс" id="0">
      <p:sldLst/>
    </p:custShow>
    <p:custShow name="Произвольный показ 1" id="1">
      <p:sldLst>
        <p:sld r:id="rId2"/>
      </p:sldLst>
    </p:custShow>
    <p:custShow name="ОСНОВНОЙ" id="2">
      <p:sldLst>
        <p:sld r:id="rId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D2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87" autoAdjust="0"/>
    <p:restoredTop sz="94671" autoAdjust="0"/>
  </p:normalViewPr>
  <p:slideViewPr>
    <p:cSldViewPr>
      <p:cViewPr>
        <p:scale>
          <a:sx n="66" d="100"/>
          <a:sy n="66" d="100"/>
        </p:scale>
        <p:origin x="-12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32AA-79F7-497F-8701-01744904441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068B0-8A92-46C0-B058-93683E784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8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068B0-8A92-46C0-B058-93683E784F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D11D-A6C0-406F-9342-CB36D9887FD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DFBA-C6B5-4422-9D50-546847C2A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90872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АВЕРС: Управление</a:t>
            </a:r>
            <a:r>
              <a:rPr lang="en-US" sz="4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лесным</a:t>
            </a:r>
            <a:r>
              <a:rPr lang="en-US" sz="4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фондом ПРОФ</a:t>
            </a:r>
            <a:endParaRPr lang="ru-RU" sz="40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86916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http:// www.theForest.ru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Халиков</a:t>
            </a:r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Р.Н., директор 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+7 (347) </a:t>
            </a:r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299-91-33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7-905-351-7768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712" y="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ООО «АВЕРС </a:t>
            </a:r>
            <a:r>
              <a:rPr lang="ru-RU" sz="1600" b="1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информ</a:t>
            </a:r>
            <a:r>
              <a:rPr lang="ru-RU" sz="1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»</a:t>
            </a:r>
            <a:endParaRPr lang="ru-RU" sz="16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детали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cs typeface="Aharoni" pitchFamily="2" charset="-79"/>
              </a:rPr>
              <a:t>  Открытая 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латформа «1С:Предприятие 8.2»</a:t>
            </a:r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Используется клиент – серверная технология, в качестве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  клиента – браузер, тонкий клиент или «обычное» приложение</a:t>
            </a:r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Кросплатформенность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: работа в средах как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Microsoft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, так и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Linux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В качестве СУБД возможно использование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Oracle Database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,</a:t>
            </a:r>
          </a:p>
          <a:p>
            <a:pPr>
              <a:lnSpc>
                <a:spcPts val="35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MS SQL Server, IBM DB2,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PostgreSQL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Поддерживается технология распределенных баз данных</a:t>
            </a:r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Используется метод ограничения доступа на уровне отдельных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  записей таблиц БД 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Record Level Security (RLS)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>
              <a:lnSpc>
                <a:spcPts val="35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Возможно в «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native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» режиме использование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web-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сервисов и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  технологий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Automation Server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Client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технологии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Multitenancy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6177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 за внимание</a:t>
            </a:r>
            <a:endParaRPr lang="ru-RU" sz="28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712" y="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ООО «АВЕРС </a:t>
            </a:r>
            <a:r>
              <a:rPr lang="ru-RU" sz="1600" b="1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информ</a:t>
            </a:r>
            <a:r>
              <a:rPr lang="ru-RU" sz="1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»</a:t>
            </a:r>
            <a:endParaRPr lang="ru-RU" sz="16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86916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http:// www.theForest.ru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Халиков</a:t>
            </a:r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Р.Н., директор 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+7 (347) </a:t>
            </a:r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299-91-33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r>
              <a:rPr lang="ru-RU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7-905-351-7768</a:t>
            </a:r>
            <a:endParaRPr lang="ru-RU" sz="2000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 программного продукта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1187624" y="1412776"/>
            <a:ext cx="7704856" cy="1728192"/>
          </a:xfrm>
          <a:prstGeom prst="wedgeRoundRectCallout">
            <a:avLst>
              <a:gd name="adj1" fmla="val -55285"/>
              <a:gd name="adj2" fmla="val -81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Продукт предназначен для автоматизации деятельности исполнительных органов государственной власти субъектов РФ в области лесных отношений, а также их подведомственных учреждений (лесничеств и участковых лесничеств).</a:t>
            </a:r>
          </a:p>
          <a:p>
            <a:endParaRPr lang="ru-RU" sz="2000" b="1" dirty="0" smtClean="0"/>
          </a:p>
        </p:txBody>
      </p:sp>
      <p:pic>
        <p:nvPicPr>
          <p:cNvPr id="39" name="Picture 3" descr="C:\Courses\Icons Windows Vista\Generic 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768423" cy="935155"/>
          </a:xfrm>
          <a:prstGeom prst="rect">
            <a:avLst/>
          </a:prstGeom>
          <a:noFill/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144016" y="3861048"/>
            <a:ext cx="7524328" cy="1584176"/>
          </a:xfrm>
          <a:prstGeom prst="wedgeRoundRectCallout">
            <a:avLst>
              <a:gd name="adj1" fmla="val 56128"/>
              <a:gd name="adj2" fmla="val -730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Информационная система позволяет </a:t>
            </a:r>
            <a:r>
              <a:rPr lang="ru-RU" sz="2000" b="1" dirty="0" smtClean="0">
                <a:solidFill>
                  <a:srgbClr val="FF0000"/>
                </a:solidFill>
              </a:rPr>
              <a:t>отделам центрального аппарата</a:t>
            </a:r>
            <a:r>
              <a:rPr lang="ru-RU" sz="2000" b="1" dirty="0" smtClean="0"/>
              <a:t> и всем </a:t>
            </a:r>
            <a:r>
              <a:rPr lang="ru-RU" sz="2000" b="1" dirty="0" smtClean="0">
                <a:solidFill>
                  <a:srgbClr val="FF0000"/>
                </a:solidFill>
              </a:rPr>
              <a:t>лесничествам</a:t>
            </a:r>
            <a:r>
              <a:rPr lang="ru-RU" sz="2000" b="1" dirty="0" smtClean="0"/>
              <a:t> субъекта РФ работать в единой базе данных.</a:t>
            </a:r>
          </a:p>
          <a:p>
            <a:endParaRPr lang="ru-RU" sz="2000" b="1" dirty="0" smtClean="0"/>
          </a:p>
        </p:txBody>
      </p:sp>
      <p:pic>
        <p:nvPicPr>
          <p:cNvPr id="41" name="Picture 3" descr="C:\Courses\Icons Windows Vista\Generic 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293096"/>
            <a:ext cx="768423" cy="93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"/>
          <p:cNvSpPr>
            <a:spLocks noChangeAspect="1" noChangeArrowheads="1"/>
          </p:cNvSpPr>
          <p:nvPr/>
        </p:nvSpPr>
        <p:spPr bwMode="auto">
          <a:xfrm rot="3024153">
            <a:off x="1866674" y="1083714"/>
            <a:ext cx="5536508" cy="5536508"/>
          </a:xfrm>
          <a:custGeom>
            <a:avLst/>
            <a:gdLst>
              <a:gd name="G0" fmla="+- -377488 0 0"/>
              <a:gd name="G1" fmla="+- 4770820 0 0"/>
              <a:gd name="G2" fmla="+- -377488 0 4770820"/>
              <a:gd name="G3" fmla="+- 10800 0 0"/>
              <a:gd name="G4" fmla="+- 0 0 -3774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769 0 0"/>
              <a:gd name="G9" fmla="+- 0 0 4770820"/>
              <a:gd name="G10" fmla="+- 5769 0 2700"/>
              <a:gd name="G11" fmla="cos G10 -377488"/>
              <a:gd name="G12" fmla="sin G10 -377488"/>
              <a:gd name="G13" fmla="cos 13500 -377488"/>
              <a:gd name="G14" fmla="sin 13500 -377488"/>
              <a:gd name="G15" fmla="+- G11 10800 0"/>
              <a:gd name="G16" fmla="+- G12 10800 0"/>
              <a:gd name="G17" fmla="+- G13 10800 0"/>
              <a:gd name="G18" fmla="+- G14 10800 0"/>
              <a:gd name="G19" fmla="*/ 5769 1 2"/>
              <a:gd name="G20" fmla="+- G19 5400 0"/>
              <a:gd name="G21" fmla="cos G20 -377488"/>
              <a:gd name="G22" fmla="sin G20 -377488"/>
              <a:gd name="G23" fmla="+- G21 10800 0"/>
              <a:gd name="G24" fmla="+- G12 G23 G22"/>
              <a:gd name="G25" fmla="+- G22 G23 G11"/>
              <a:gd name="G26" fmla="cos 10800 -377488"/>
              <a:gd name="G27" fmla="sin 10800 -377488"/>
              <a:gd name="G28" fmla="cos 5769 -377488"/>
              <a:gd name="G29" fmla="sin 5769 -3774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4770820"/>
              <a:gd name="G36" fmla="sin G34 4770820"/>
              <a:gd name="G37" fmla="+/ 4770820 -3774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769 G39"/>
              <a:gd name="G43" fmla="sin 576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95 w 21600"/>
              <a:gd name="T5" fmla="*/ 4836 h 21600"/>
              <a:gd name="T6" fmla="*/ 13250 w 21600"/>
              <a:gd name="T7" fmla="*/ 18714 h 21600"/>
              <a:gd name="T8" fmla="*/ 5990 w 21600"/>
              <a:gd name="T9" fmla="*/ 7614 h 21600"/>
              <a:gd name="T10" fmla="*/ 24231 w 21600"/>
              <a:gd name="T11" fmla="*/ 9445 h 21600"/>
              <a:gd name="T12" fmla="*/ 19566 w 21600"/>
              <a:gd name="T13" fmla="*/ 15158 h 21600"/>
              <a:gd name="T14" fmla="*/ 13853 w 21600"/>
              <a:gd name="T15" fmla="*/ 1049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539" y="10221"/>
                </a:moveTo>
                <a:cubicBezTo>
                  <a:pt x="16242" y="7274"/>
                  <a:pt x="13761" y="5031"/>
                  <a:pt x="10800" y="5031"/>
                </a:cubicBezTo>
                <a:cubicBezTo>
                  <a:pt x="7613" y="5031"/>
                  <a:pt x="5031" y="7613"/>
                  <a:pt x="5031" y="10800"/>
                </a:cubicBezTo>
                <a:cubicBezTo>
                  <a:pt x="5031" y="13986"/>
                  <a:pt x="7613" y="16569"/>
                  <a:pt x="10800" y="16569"/>
                </a:cubicBezTo>
                <a:cubicBezTo>
                  <a:pt x="11378" y="16569"/>
                  <a:pt x="11953" y="16481"/>
                  <a:pt x="12506" y="16310"/>
                </a:cubicBezTo>
                <a:lnTo>
                  <a:pt x="13994" y="21116"/>
                </a:lnTo>
                <a:cubicBezTo>
                  <a:pt x="12959" y="21437"/>
                  <a:pt x="1188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344" y="-1"/>
                  <a:pt x="20988" y="4199"/>
                  <a:pt x="21545" y="9716"/>
                </a:cubicBezTo>
                <a:lnTo>
                  <a:pt x="24231" y="9445"/>
                </a:lnTo>
                <a:lnTo>
                  <a:pt x="19566" y="15158"/>
                </a:lnTo>
                <a:lnTo>
                  <a:pt x="13853" y="10491"/>
                </a:lnTo>
                <a:lnTo>
                  <a:pt x="16539" y="102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ctr"/>
            <a:endParaRPr lang="ru-RU" sz="2800" b="0">
              <a:latin typeface="Arial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128612" y="2854677"/>
            <a:ext cx="2643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Исполнительный </a:t>
            </a:r>
            <a:r>
              <a:rPr lang="ru-RU" dirty="0" smtClean="0">
                <a:latin typeface="Calibri" pitchFamily="34" charset="0"/>
              </a:rPr>
              <a:t>орган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государственной власти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179512" y="908720"/>
            <a:ext cx="2664296" cy="720080"/>
          </a:xfrm>
          <a:prstGeom prst="wedgeRectCallout">
            <a:avLst>
              <a:gd name="adj1" fmla="val -7514"/>
              <a:gd name="adj2" fmla="val 1458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АВЕРС: Управление лесным фондом ПРОФ 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331640" y="1569790"/>
            <a:ext cx="1490662" cy="1427162"/>
            <a:chOff x="3929058" y="357166"/>
            <a:chExt cx="1490666" cy="1426994"/>
          </a:xfrm>
        </p:grpSpPr>
        <p:pic>
          <p:nvPicPr>
            <p:cNvPr id="14" name="Picture 6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9058" y="428604"/>
              <a:ext cx="990600" cy="135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C:\Courses\Icons Windows Vista\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9124" y="357166"/>
              <a:ext cx="990600" cy="135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44"/>
          <p:cNvGrpSpPr/>
          <p:nvPr/>
        </p:nvGrpSpPr>
        <p:grpSpPr>
          <a:xfrm>
            <a:off x="251520" y="5003328"/>
            <a:ext cx="2640631" cy="1522016"/>
            <a:chOff x="251520" y="5229200"/>
            <a:chExt cx="2640631" cy="1522016"/>
          </a:xfrm>
        </p:grpSpPr>
        <p:pic>
          <p:nvPicPr>
            <p:cNvPr id="57" name="Picture 4" descr="C:\Courses\Icons Windows Vista\Compu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5229200"/>
              <a:ext cx="1204912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 descr="C:\Courses\Icons Windows Vista\Compu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5229200"/>
              <a:ext cx="1204912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C:\Courses\Icons Windows Vista\Compu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229200"/>
              <a:ext cx="1204913" cy="120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8"/>
            <p:cNvSpPr txBox="1">
              <a:spLocks noChangeArrowheads="1"/>
            </p:cNvSpPr>
            <p:nvPr/>
          </p:nvSpPr>
          <p:spPr bwMode="auto">
            <a:xfrm>
              <a:off x="736352" y="6381328"/>
              <a:ext cx="144016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Calibri" pitchFamily="34" charset="0"/>
                </a:rPr>
                <a:t>Лесничества</a:t>
              </a:r>
              <a:endParaRPr lang="ru-RU" dirty="0">
                <a:latin typeface="Calibri" pitchFamily="34" charset="0"/>
              </a:endParaRPr>
            </a:p>
          </p:txBody>
        </p:sp>
        <p:pic>
          <p:nvPicPr>
            <p:cNvPr id="86" name="Picture 3" descr="C:\Courses\Icons Windows Vista\Generic U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728" y="5733256"/>
              <a:ext cx="768423" cy="935155"/>
            </a:xfrm>
            <a:prstGeom prst="rect">
              <a:avLst/>
            </a:prstGeom>
            <a:noFill/>
          </p:spPr>
        </p:pic>
      </p:grpSp>
      <p:grpSp>
        <p:nvGrpSpPr>
          <p:cNvPr id="4" name="Группа 68"/>
          <p:cNvGrpSpPr/>
          <p:nvPr/>
        </p:nvGrpSpPr>
        <p:grpSpPr>
          <a:xfrm>
            <a:off x="6084168" y="764704"/>
            <a:ext cx="2088232" cy="2168583"/>
            <a:chOff x="6084168" y="693645"/>
            <a:chExt cx="2088232" cy="2168583"/>
          </a:xfrm>
        </p:grpSpPr>
        <p:pic>
          <p:nvPicPr>
            <p:cNvPr id="84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228184" y="693645"/>
              <a:ext cx="1348113" cy="1348112"/>
            </a:xfrm>
            <a:prstGeom prst="rect">
              <a:avLst/>
            </a:prstGeom>
            <a:noFill/>
          </p:spPr>
        </p:pic>
        <p:grpSp>
          <p:nvGrpSpPr>
            <p:cNvPr id="5" name="Группа 67"/>
            <p:cNvGrpSpPr/>
            <p:nvPr/>
          </p:nvGrpSpPr>
          <p:grpSpPr>
            <a:xfrm>
              <a:off x="6084168" y="981677"/>
              <a:ext cx="2088232" cy="1880551"/>
              <a:chOff x="6012160" y="981677"/>
              <a:chExt cx="2088232" cy="1880551"/>
            </a:xfrm>
          </p:grpSpPr>
          <p:sp>
            <p:nvSpPr>
              <p:cNvPr id="33" name="TextBox 37"/>
              <p:cNvSpPr txBox="1">
                <a:spLocks noChangeArrowheads="1"/>
              </p:cNvSpPr>
              <p:nvPr/>
            </p:nvSpPr>
            <p:spPr bwMode="auto">
              <a:xfrm>
                <a:off x="6012160" y="2492896"/>
                <a:ext cx="20882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alibri" pitchFamily="34" charset="0"/>
                  </a:rPr>
                  <a:t>Специалисты ИОГВ</a:t>
                </a:r>
                <a:endParaRPr lang="ru-RU" dirty="0">
                  <a:latin typeface="Calibri" pitchFamily="34" charset="0"/>
                </a:endParaRPr>
              </a:p>
            </p:txBody>
          </p:sp>
          <p:pic>
            <p:nvPicPr>
              <p:cNvPr id="87" name="Picture 2" descr="C:\Courses\Icons Windows Vista\Lapto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6372200" y="981677"/>
                <a:ext cx="1348113" cy="1348112"/>
              </a:xfrm>
              <a:prstGeom prst="rect">
                <a:avLst/>
              </a:prstGeom>
              <a:noFill/>
            </p:spPr>
          </p:pic>
          <p:pic>
            <p:nvPicPr>
              <p:cNvPr id="89" name="Picture 2" descr="C:\Courses\Icons Windows Vista\Lapto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6588224" y="1197701"/>
                <a:ext cx="1348113" cy="1348112"/>
              </a:xfrm>
              <a:prstGeom prst="rect">
                <a:avLst/>
              </a:prstGeom>
              <a:noFill/>
            </p:spPr>
          </p:pic>
          <p:pic>
            <p:nvPicPr>
              <p:cNvPr id="85" name="Picture 3" descr="C:\Courses\Icons Windows Vista\Generic User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8184" y="1629749"/>
                <a:ext cx="768423" cy="93515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3" name="TextBox 112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Единое информационное пространство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2195736" y="2132856"/>
            <a:ext cx="720080" cy="936104"/>
            <a:chOff x="9144000" y="4038600"/>
            <a:chExt cx="533400" cy="790903"/>
          </a:xfrm>
        </p:grpSpPr>
        <p:pic>
          <p:nvPicPr>
            <p:cNvPr id="99" name="Picture 3" descr="\\eventsql\dvd\Online_ART\DVD_ART34\Artwork_Imagery\Icons - Illustrations\_WINDOWS SERVER ICONS\Security\Lock locked secure security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44000" y="4038600"/>
              <a:ext cx="469927" cy="690563"/>
            </a:xfrm>
            <a:prstGeom prst="rect">
              <a:avLst/>
            </a:prstGeom>
            <a:noFill/>
          </p:spPr>
        </p:pic>
        <p:pic>
          <p:nvPicPr>
            <p:cNvPr id="100" name="Picture 2" descr="\\eventsql\dvd\Online_ART\DVD_ART34\Artwork_Imagery\Icons - Illustrations\_WINDOWS SERVER ICONS\Security\Keys Key secure lock security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372600" y="4495800"/>
              <a:ext cx="304800" cy="333703"/>
            </a:xfrm>
            <a:prstGeom prst="rect">
              <a:avLst/>
            </a:prstGeom>
            <a:noFill/>
          </p:spPr>
        </p:pic>
      </p:grpSp>
      <p:grpSp>
        <p:nvGrpSpPr>
          <p:cNvPr id="8" name="Группа 46"/>
          <p:cNvGrpSpPr/>
          <p:nvPr/>
        </p:nvGrpSpPr>
        <p:grpSpPr>
          <a:xfrm>
            <a:off x="6084168" y="5219352"/>
            <a:ext cx="2808312" cy="1522016"/>
            <a:chOff x="107504" y="5229200"/>
            <a:chExt cx="2808312" cy="1522016"/>
          </a:xfrm>
        </p:grpSpPr>
        <p:pic>
          <p:nvPicPr>
            <p:cNvPr id="48" name="Picture 4" descr="C:\Courses\Icons Windows Vista\Compu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5229200"/>
              <a:ext cx="1204912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 descr="C:\Courses\Icons Windows Vista\Compu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5229200"/>
              <a:ext cx="1204912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C:\Courses\Icons Windows Vista\Comput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229200"/>
              <a:ext cx="1204913" cy="120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 descr="C:\Courses\Icons Windows Vista\Generic U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728" y="5733256"/>
              <a:ext cx="768423" cy="935155"/>
            </a:xfrm>
            <a:prstGeom prst="rect">
              <a:avLst/>
            </a:prstGeom>
            <a:noFill/>
          </p:spPr>
        </p:pic>
        <p:sp>
          <p:nvSpPr>
            <p:cNvPr id="52" name="TextBox 38"/>
            <p:cNvSpPr txBox="1">
              <a:spLocks noChangeArrowheads="1"/>
            </p:cNvSpPr>
            <p:nvPr/>
          </p:nvSpPr>
          <p:spPr bwMode="auto">
            <a:xfrm>
              <a:off x="107504" y="6381884"/>
              <a:ext cx="2808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Calibri" pitchFamily="34" charset="0"/>
                </a:rPr>
                <a:t>Участковые лесничества</a:t>
              </a:r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45" name="Стрелка влево 44"/>
          <p:cNvSpPr/>
          <p:nvPr/>
        </p:nvSpPr>
        <p:spPr>
          <a:xfrm>
            <a:off x="3203848" y="1628800"/>
            <a:ext cx="2736304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>
            <a:off x="3131840" y="5517232"/>
            <a:ext cx="2736304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 rot="5400000">
            <a:off x="1583668" y="4185084"/>
            <a:ext cx="1440160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Единое информационное пространство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6" y="764704"/>
            <a:ext cx="898820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Скругленная прямоугольная выноска 36"/>
          <p:cNvSpPr/>
          <p:nvPr/>
        </p:nvSpPr>
        <p:spPr>
          <a:xfrm>
            <a:off x="2483768" y="2348880"/>
            <a:ext cx="6336704" cy="4176464"/>
          </a:xfrm>
          <a:prstGeom prst="wedgeRoundRectCallout">
            <a:avLst>
              <a:gd name="adj1" fmla="val -23024"/>
              <a:gd name="adj2" fmla="val -6642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Автоматизируемые разделы: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Договоры купли – продажи и </a:t>
            </a:r>
            <a:r>
              <a:rPr lang="ru-RU" sz="2000" b="1" dirty="0" err="1" smtClean="0"/>
              <a:t>гос</a:t>
            </a:r>
            <a:r>
              <a:rPr lang="ru-RU" sz="2000" b="1" dirty="0" smtClean="0"/>
              <a:t>. контракты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Договоры аренды и права безвозмездного срочного пользования, постоянного (бессрочного) пользования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Государственный лесной надзор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Государственный лесной реестр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Администрирование бюджетных платежей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Претензионная и исковая работа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Регламентированная отчетность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Воспроизводство лесов и лесоразведение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Задачи и поручения между отделами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регламентированной отчетности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860032" y="486916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Выгрузка данных в ГИС ГМП:</a:t>
            </a:r>
            <a:r>
              <a:rPr lang="ru-RU" dirty="0" smtClean="0"/>
              <a:t> в Государственную ИС о государственных</a:t>
            </a:r>
          </a:p>
          <a:p>
            <a:r>
              <a:rPr lang="ru-RU" dirty="0" smtClean="0"/>
              <a:t>и муниципальных платежах</a:t>
            </a:r>
            <a:endParaRPr lang="ru-RU" dirty="0"/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>
            <a:off x="144016" y="1772816"/>
            <a:ext cx="7524328" cy="1584176"/>
          </a:xfrm>
          <a:prstGeom prst="wedgeRoundRectCallout">
            <a:avLst>
              <a:gd name="adj1" fmla="val 56128"/>
              <a:gd name="adj2" fmla="val -730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Формирование регламентированной отчетности – как </a:t>
            </a:r>
            <a:r>
              <a:rPr lang="ru-RU" sz="2000" b="1" dirty="0" smtClean="0">
                <a:solidFill>
                  <a:srgbClr val="FF0000"/>
                </a:solidFill>
              </a:rPr>
              <a:t>побочный</a:t>
            </a:r>
            <a:r>
              <a:rPr lang="ru-RU" sz="2000" b="1" dirty="0" smtClean="0"/>
              <a:t> результат от деятельности по подготовке и регистрации первичных документов.</a:t>
            </a:r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67" name="Picture 3" descr="C:\Courses\Icons Windows Vista\Generic 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2204864"/>
            <a:ext cx="768423" cy="935155"/>
          </a:xfrm>
          <a:prstGeom prst="rect">
            <a:avLst/>
          </a:prstGeom>
          <a:noFill/>
        </p:spPr>
      </p:pic>
      <p:sp>
        <p:nvSpPr>
          <p:cNvPr id="68" name="Скругленная прямоугольная выноска 67"/>
          <p:cNvSpPr/>
          <p:nvPr/>
        </p:nvSpPr>
        <p:spPr>
          <a:xfrm>
            <a:off x="1187624" y="4149080"/>
            <a:ext cx="7704856" cy="1728192"/>
          </a:xfrm>
          <a:prstGeom prst="wedgeRoundRectCallout">
            <a:avLst>
              <a:gd name="adj1" fmla="val -55285"/>
              <a:gd name="adj2" fmla="val -81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Формируются регламентированные отчеты: 15-ОИП, 16-ОИП, 17-ОИП, 24-ОИП,АРМ «Договоры купли-продажи», АИС «ГЛР», </a:t>
            </a:r>
            <a:r>
              <a:rPr lang="ru-RU" sz="2000" b="1" dirty="0" smtClean="0">
                <a:solidFill>
                  <a:srgbClr val="FF0000"/>
                </a:solidFill>
              </a:rPr>
              <a:t>формы ГЛР</a:t>
            </a:r>
            <a:r>
              <a:rPr lang="ru-RU" sz="2000" b="1" dirty="0" smtClean="0"/>
              <a:t> и др.</a:t>
            </a:r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69" name="Picture 3" descr="C:\Courses\Icons Windows Vista\Generic 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768423" cy="93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Интеграция: внешние информационные системы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3" name="Object 0"/>
          <p:cNvGraphicFramePr>
            <a:graphicFrameLocks/>
          </p:cNvGraphicFramePr>
          <p:nvPr/>
        </p:nvGraphicFramePr>
        <p:xfrm>
          <a:off x="3563888" y="2852936"/>
          <a:ext cx="1219051" cy="121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Art" r:id="rId5" imgW="3587400" imgH="3659040" progId="">
                  <p:embed/>
                </p:oleObj>
              </mc:Choice>
              <mc:Fallback>
                <p:oleObj name="ClipArt" r:id="rId5" imgW="3587400" imgH="36590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852936"/>
                        <a:ext cx="1219051" cy="1211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08"/>
          <p:cNvGrpSpPr/>
          <p:nvPr/>
        </p:nvGrpSpPr>
        <p:grpSpPr>
          <a:xfrm>
            <a:off x="611560" y="836712"/>
            <a:ext cx="1440160" cy="1065956"/>
            <a:chOff x="331465" y="5373216"/>
            <a:chExt cx="1440160" cy="106595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39552" y="5373216"/>
              <a:ext cx="795337" cy="989013"/>
              <a:chOff x="2907" y="2593"/>
              <a:chExt cx="501" cy="623"/>
            </a:xfrm>
          </p:grpSpPr>
          <p:sp>
            <p:nvSpPr>
              <p:cNvPr id="54" name="Oval 13"/>
              <p:cNvSpPr>
                <a:spLocks noChangeArrowheads="1"/>
              </p:cNvSpPr>
              <p:nvPr/>
            </p:nvSpPr>
            <p:spPr bwMode="auto">
              <a:xfrm>
                <a:off x="2907" y="3067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2907" y="2654"/>
                <a:ext cx="501" cy="474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2907" y="2593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331465" y="5831160"/>
              <a:ext cx="642937" cy="608012"/>
              <a:chOff x="1563" y="2545"/>
              <a:chExt cx="405" cy="383"/>
            </a:xfrm>
          </p:grpSpPr>
          <p:sp>
            <p:nvSpPr>
              <p:cNvPr id="88" name="Oval 37"/>
              <p:cNvSpPr>
                <a:spLocks noChangeArrowheads="1"/>
              </p:cNvSpPr>
              <p:nvPr/>
            </p:nvSpPr>
            <p:spPr bwMode="auto">
              <a:xfrm>
                <a:off x="1563" y="2836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1563" y="2583"/>
                <a:ext cx="405" cy="291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Oval 39"/>
              <p:cNvSpPr>
                <a:spLocks noChangeArrowheads="1"/>
              </p:cNvSpPr>
              <p:nvPr/>
            </p:nvSpPr>
            <p:spPr bwMode="auto">
              <a:xfrm>
                <a:off x="1563" y="2545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1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529" y="5687144"/>
              <a:ext cx="8640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0" name="TextBox 109"/>
          <p:cNvSpPr txBox="1"/>
          <p:nvPr/>
        </p:nvSpPr>
        <p:spPr>
          <a:xfrm>
            <a:off x="107504" y="177281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Автоматическая выгрузка </a:t>
            </a:r>
            <a:r>
              <a:rPr lang="ru-RU" dirty="0" smtClean="0"/>
              <a:t>в АИС «Государственный лесной реестр» (разработана в сотрудничестве с Рослесхозом)</a:t>
            </a:r>
            <a:endParaRPr lang="ru-RU" dirty="0"/>
          </a:p>
        </p:txBody>
      </p:sp>
      <p:grpSp>
        <p:nvGrpSpPr>
          <p:cNvPr id="5" name="Группа 110"/>
          <p:cNvGrpSpPr/>
          <p:nvPr/>
        </p:nvGrpSpPr>
        <p:grpSpPr>
          <a:xfrm>
            <a:off x="539552" y="2708920"/>
            <a:ext cx="1440160" cy="1065956"/>
            <a:chOff x="331465" y="5373216"/>
            <a:chExt cx="1440160" cy="1065956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39552" y="5373216"/>
              <a:ext cx="795337" cy="989013"/>
              <a:chOff x="2907" y="2593"/>
              <a:chExt cx="501" cy="623"/>
            </a:xfrm>
          </p:grpSpPr>
          <p:sp>
            <p:nvSpPr>
              <p:cNvPr id="119" name="Oval 13"/>
              <p:cNvSpPr>
                <a:spLocks noChangeArrowheads="1"/>
              </p:cNvSpPr>
              <p:nvPr/>
            </p:nvSpPr>
            <p:spPr bwMode="auto">
              <a:xfrm>
                <a:off x="2907" y="3067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Rectangle 14"/>
              <p:cNvSpPr>
                <a:spLocks noChangeArrowheads="1"/>
              </p:cNvSpPr>
              <p:nvPr/>
            </p:nvSpPr>
            <p:spPr bwMode="auto">
              <a:xfrm>
                <a:off x="2907" y="2654"/>
                <a:ext cx="501" cy="474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Oval 15"/>
              <p:cNvSpPr>
                <a:spLocks noChangeArrowheads="1"/>
              </p:cNvSpPr>
              <p:nvPr/>
            </p:nvSpPr>
            <p:spPr bwMode="auto">
              <a:xfrm>
                <a:off x="2907" y="2593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31465" y="5831160"/>
              <a:ext cx="642937" cy="608012"/>
              <a:chOff x="1563" y="2545"/>
              <a:chExt cx="405" cy="383"/>
            </a:xfrm>
          </p:grpSpPr>
          <p:sp>
            <p:nvSpPr>
              <p:cNvPr id="116" name="Oval 37"/>
              <p:cNvSpPr>
                <a:spLocks noChangeArrowheads="1"/>
              </p:cNvSpPr>
              <p:nvPr/>
            </p:nvSpPr>
            <p:spPr bwMode="auto">
              <a:xfrm>
                <a:off x="1563" y="2836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Rectangle 38"/>
              <p:cNvSpPr>
                <a:spLocks noChangeArrowheads="1"/>
              </p:cNvSpPr>
              <p:nvPr/>
            </p:nvSpPr>
            <p:spPr bwMode="auto">
              <a:xfrm>
                <a:off x="1563" y="2583"/>
                <a:ext cx="405" cy="291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Oval 39"/>
              <p:cNvSpPr>
                <a:spLocks noChangeArrowheads="1"/>
              </p:cNvSpPr>
              <p:nvPr/>
            </p:nvSpPr>
            <p:spPr bwMode="auto">
              <a:xfrm>
                <a:off x="1563" y="2545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15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529" y="5687144"/>
              <a:ext cx="8640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2" name="TextBox 121"/>
          <p:cNvSpPr txBox="1"/>
          <p:nvPr/>
        </p:nvSpPr>
        <p:spPr>
          <a:xfrm>
            <a:off x="107504" y="37890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Обмен данными в две стороны</a:t>
            </a:r>
            <a:r>
              <a:rPr lang="ru-RU" dirty="0" smtClean="0"/>
              <a:t> с СУФД Федерального казначейства</a:t>
            </a:r>
            <a:endParaRPr lang="ru-RU" dirty="0"/>
          </a:p>
        </p:txBody>
      </p:sp>
      <p:grpSp>
        <p:nvGrpSpPr>
          <p:cNvPr id="9" name="Группа 122"/>
          <p:cNvGrpSpPr/>
          <p:nvPr/>
        </p:nvGrpSpPr>
        <p:grpSpPr>
          <a:xfrm>
            <a:off x="6804248" y="3861048"/>
            <a:ext cx="1440160" cy="1065956"/>
            <a:chOff x="331465" y="5373216"/>
            <a:chExt cx="1440160" cy="1065956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39552" y="5373216"/>
              <a:ext cx="795337" cy="989013"/>
              <a:chOff x="2907" y="2593"/>
              <a:chExt cx="501" cy="623"/>
            </a:xfrm>
          </p:grpSpPr>
          <p:sp>
            <p:nvSpPr>
              <p:cNvPr id="130" name="Oval 13"/>
              <p:cNvSpPr>
                <a:spLocks noChangeArrowheads="1"/>
              </p:cNvSpPr>
              <p:nvPr/>
            </p:nvSpPr>
            <p:spPr bwMode="auto">
              <a:xfrm>
                <a:off x="2907" y="3067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Rectangle 14"/>
              <p:cNvSpPr>
                <a:spLocks noChangeArrowheads="1"/>
              </p:cNvSpPr>
              <p:nvPr/>
            </p:nvSpPr>
            <p:spPr bwMode="auto">
              <a:xfrm>
                <a:off x="2907" y="2654"/>
                <a:ext cx="501" cy="474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Oval 15"/>
              <p:cNvSpPr>
                <a:spLocks noChangeArrowheads="1"/>
              </p:cNvSpPr>
              <p:nvPr/>
            </p:nvSpPr>
            <p:spPr bwMode="auto">
              <a:xfrm>
                <a:off x="2907" y="2593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31465" y="5831160"/>
              <a:ext cx="642937" cy="608012"/>
              <a:chOff x="1563" y="2545"/>
              <a:chExt cx="405" cy="383"/>
            </a:xfrm>
          </p:grpSpPr>
          <p:sp>
            <p:nvSpPr>
              <p:cNvPr id="127" name="Oval 37"/>
              <p:cNvSpPr>
                <a:spLocks noChangeArrowheads="1"/>
              </p:cNvSpPr>
              <p:nvPr/>
            </p:nvSpPr>
            <p:spPr bwMode="auto">
              <a:xfrm>
                <a:off x="1563" y="2836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Rectangle 38"/>
              <p:cNvSpPr>
                <a:spLocks noChangeArrowheads="1"/>
              </p:cNvSpPr>
              <p:nvPr/>
            </p:nvSpPr>
            <p:spPr bwMode="auto">
              <a:xfrm>
                <a:off x="1563" y="2583"/>
                <a:ext cx="405" cy="291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Oval 39"/>
              <p:cNvSpPr>
                <a:spLocks noChangeArrowheads="1"/>
              </p:cNvSpPr>
              <p:nvPr/>
            </p:nvSpPr>
            <p:spPr bwMode="auto">
              <a:xfrm>
                <a:off x="1563" y="2545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26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529" y="5687144"/>
              <a:ext cx="8640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3" name="TextBox 132"/>
          <p:cNvSpPr txBox="1"/>
          <p:nvPr/>
        </p:nvSpPr>
        <p:spPr>
          <a:xfrm>
            <a:off x="4860032" y="486916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Выгрузка данных в ГИС ГМП:</a:t>
            </a:r>
            <a:r>
              <a:rPr lang="ru-RU" dirty="0" smtClean="0"/>
              <a:t> в Государственную ИС о государственных</a:t>
            </a:r>
          </a:p>
          <a:p>
            <a:r>
              <a:rPr lang="ru-RU" dirty="0" smtClean="0"/>
              <a:t>и муниципальных платежах</a:t>
            </a:r>
            <a:endParaRPr lang="ru-RU" dirty="0"/>
          </a:p>
        </p:txBody>
      </p:sp>
      <p:grpSp>
        <p:nvGrpSpPr>
          <p:cNvPr id="12" name="Группа 133"/>
          <p:cNvGrpSpPr/>
          <p:nvPr/>
        </p:nvGrpSpPr>
        <p:grpSpPr>
          <a:xfrm>
            <a:off x="6588224" y="677595"/>
            <a:ext cx="1440160" cy="1065956"/>
            <a:chOff x="331465" y="5373216"/>
            <a:chExt cx="1440160" cy="1065956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39552" y="5373216"/>
              <a:ext cx="795337" cy="989013"/>
              <a:chOff x="2907" y="2593"/>
              <a:chExt cx="501" cy="623"/>
            </a:xfrm>
          </p:grpSpPr>
          <p:sp>
            <p:nvSpPr>
              <p:cNvPr id="141" name="Oval 13"/>
              <p:cNvSpPr>
                <a:spLocks noChangeArrowheads="1"/>
              </p:cNvSpPr>
              <p:nvPr/>
            </p:nvSpPr>
            <p:spPr bwMode="auto">
              <a:xfrm>
                <a:off x="2907" y="3067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2" name="Rectangle 14"/>
              <p:cNvSpPr>
                <a:spLocks noChangeArrowheads="1"/>
              </p:cNvSpPr>
              <p:nvPr/>
            </p:nvSpPr>
            <p:spPr bwMode="auto">
              <a:xfrm>
                <a:off x="2907" y="2654"/>
                <a:ext cx="501" cy="474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Oval 15"/>
              <p:cNvSpPr>
                <a:spLocks noChangeArrowheads="1"/>
              </p:cNvSpPr>
              <p:nvPr/>
            </p:nvSpPr>
            <p:spPr bwMode="auto">
              <a:xfrm>
                <a:off x="2907" y="2593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331465" y="5831160"/>
              <a:ext cx="642937" cy="608012"/>
              <a:chOff x="1563" y="2545"/>
              <a:chExt cx="405" cy="383"/>
            </a:xfrm>
          </p:grpSpPr>
          <p:sp>
            <p:nvSpPr>
              <p:cNvPr id="138" name="Oval 37"/>
              <p:cNvSpPr>
                <a:spLocks noChangeArrowheads="1"/>
              </p:cNvSpPr>
              <p:nvPr/>
            </p:nvSpPr>
            <p:spPr bwMode="auto">
              <a:xfrm>
                <a:off x="1563" y="2836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Rectangle 38"/>
              <p:cNvSpPr>
                <a:spLocks noChangeArrowheads="1"/>
              </p:cNvSpPr>
              <p:nvPr/>
            </p:nvSpPr>
            <p:spPr bwMode="auto">
              <a:xfrm>
                <a:off x="1563" y="2583"/>
                <a:ext cx="405" cy="291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Oval 39"/>
              <p:cNvSpPr>
                <a:spLocks noChangeArrowheads="1"/>
              </p:cNvSpPr>
              <p:nvPr/>
            </p:nvSpPr>
            <p:spPr bwMode="auto">
              <a:xfrm>
                <a:off x="1563" y="2545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7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529" y="5687144"/>
              <a:ext cx="8640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4" name="TextBox 143"/>
          <p:cNvSpPr txBox="1"/>
          <p:nvPr/>
        </p:nvSpPr>
        <p:spPr>
          <a:xfrm>
            <a:off x="5292080" y="175771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Региональная информационная система «Мобильные группы»</a:t>
            </a:r>
          </a:p>
          <a:p>
            <a:r>
              <a:rPr lang="ru-RU" b="1" dirty="0" smtClean="0"/>
              <a:t>(ООО «Сфера систем»)</a:t>
            </a:r>
            <a:endParaRPr lang="ru-RU" dirty="0"/>
          </a:p>
        </p:txBody>
      </p:sp>
      <p:grpSp>
        <p:nvGrpSpPr>
          <p:cNvPr id="15" name="Группа 144"/>
          <p:cNvGrpSpPr/>
          <p:nvPr/>
        </p:nvGrpSpPr>
        <p:grpSpPr>
          <a:xfrm>
            <a:off x="611560" y="4869160"/>
            <a:ext cx="1440160" cy="1065956"/>
            <a:chOff x="331465" y="5373216"/>
            <a:chExt cx="1440160" cy="1065956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539552" y="5373216"/>
              <a:ext cx="795337" cy="989013"/>
              <a:chOff x="2907" y="2593"/>
              <a:chExt cx="501" cy="623"/>
            </a:xfrm>
          </p:grpSpPr>
          <p:sp>
            <p:nvSpPr>
              <p:cNvPr id="152" name="Oval 13"/>
              <p:cNvSpPr>
                <a:spLocks noChangeArrowheads="1"/>
              </p:cNvSpPr>
              <p:nvPr/>
            </p:nvSpPr>
            <p:spPr bwMode="auto">
              <a:xfrm>
                <a:off x="2907" y="3067"/>
                <a:ext cx="501" cy="149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" name="Rectangle 14"/>
              <p:cNvSpPr>
                <a:spLocks noChangeArrowheads="1"/>
              </p:cNvSpPr>
              <p:nvPr/>
            </p:nvSpPr>
            <p:spPr bwMode="auto">
              <a:xfrm>
                <a:off x="2907" y="2654"/>
                <a:ext cx="501" cy="474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Oval 15"/>
              <p:cNvSpPr>
                <a:spLocks noChangeArrowheads="1"/>
              </p:cNvSpPr>
              <p:nvPr/>
            </p:nvSpPr>
            <p:spPr bwMode="auto">
              <a:xfrm>
                <a:off x="2907" y="2593"/>
                <a:ext cx="501" cy="149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331465" y="5831160"/>
              <a:ext cx="642937" cy="608012"/>
              <a:chOff x="1563" y="2545"/>
              <a:chExt cx="405" cy="383"/>
            </a:xfrm>
          </p:grpSpPr>
          <p:sp>
            <p:nvSpPr>
              <p:cNvPr id="149" name="Oval 37"/>
              <p:cNvSpPr>
                <a:spLocks noChangeArrowheads="1"/>
              </p:cNvSpPr>
              <p:nvPr/>
            </p:nvSpPr>
            <p:spPr bwMode="auto">
              <a:xfrm>
                <a:off x="1563" y="2836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0" name="Rectangle 38"/>
              <p:cNvSpPr>
                <a:spLocks noChangeArrowheads="1"/>
              </p:cNvSpPr>
              <p:nvPr/>
            </p:nvSpPr>
            <p:spPr bwMode="auto">
              <a:xfrm>
                <a:off x="1563" y="2583"/>
                <a:ext cx="405" cy="291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70196"/>
                      <a:invGamma/>
                    </a:srgbClr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1" name="Oval 39"/>
              <p:cNvSpPr>
                <a:spLocks noChangeArrowheads="1"/>
              </p:cNvSpPr>
              <p:nvPr/>
            </p:nvSpPr>
            <p:spPr bwMode="auto">
              <a:xfrm>
                <a:off x="1563" y="2545"/>
                <a:ext cx="405" cy="92"/>
              </a:xfrm>
              <a:prstGeom prst="ellipse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333333">
                      <a:gamma/>
                      <a:tint val="89804"/>
                      <a:invGamma/>
                    </a:srgbClr>
                  </a:gs>
                  <a:gs pos="100000">
                    <a:srgbClr val="3333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48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529" y="5687144"/>
              <a:ext cx="8640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5" name="TextBox 154"/>
          <p:cNvSpPr txBox="1"/>
          <p:nvPr/>
        </p:nvSpPr>
        <p:spPr>
          <a:xfrm>
            <a:off x="179512" y="594928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Автоматический обмен с ЕГАИС по учету оборота круглых лесоматериалов </a:t>
            </a:r>
            <a:r>
              <a:rPr lang="ru-RU" dirty="0" smtClean="0"/>
              <a:t>- планируется в рамках сотрудничества с Рослесхозом (экспертный совет по 415-ФЗ/ЕГАИС)</a:t>
            </a:r>
            <a:endParaRPr lang="ru-RU" dirty="0"/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 flipH="1" flipV="1">
            <a:off x="2699792" y="1700808"/>
            <a:ext cx="936104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2123728" y="3573016"/>
            <a:ext cx="12241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2771800" y="4437112"/>
            <a:ext cx="936104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4932040" y="3933056"/>
            <a:ext cx="864096" cy="1008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V="1">
            <a:off x="4572000" y="1700808"/>
            <a:ext cx="720080" cy="1008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ЕГАИС «Учет древесины и сделок с ней» </a:t>
            </a:r>
            <a:r>
              <a:rPr lang="ru-RU" sz="2400" b="1" dirty="0" smtClean="0">
                <a:solidFill>
                  <a:srgbClr val="FF0000"/>
                </a:solidFill>
              </a:rPr>
              <a:t>(415-ФЗ)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34" y="1556793"/>
            <a:ext cx="3461310" cy="267309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25598" y="2742879"/>
            <a:ext cx="2771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АВЕРС: Управление лесным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фондом ПРОФ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77143" y="1692097"/>
            <a:ext cx="3166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юридических лицах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Договорах аренды лесных участках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Договорах купли-продажи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праве постоянного (бессрочного) пользования лесными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участками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лесных декларациях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отчетах об использовании лесов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53457" y="5563477"/>
            <a:ext cx="343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пп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1-7 п.9 ст.50.6 ФЗ-415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0" y="3657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Карта регионов выбравших ИС в качестве платформы автоматизации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68760"/>
            <a:ext cx="894622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131840" y="1412776"/>
            <a:ext cx="4032448" cy="1440160"/>
          </a:xfrm>
          <a:prstGeom prst="wedgeRoundRectCallout">
            <a:avLst>
              <a:gd name="adj1" fmla="val -8235"/>
              <a:gd name="adj2" fmla="val 695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Около 20% субъектов РФ используют ИС в качестве платформы для автоматизации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"/>
          <p:cNvSpPr>
            <a:spLocks noChangeAspect="1" noChangeArrowheads="1"/>
          </p:cNvSpPr>
          <p:nvPr/>
        </p:nvSpPr>
        <p:spPr bwMode="auto">
          <a:xfrm rot="13173618">
            <a:off x="1096344" y="-46656"/>
            <a:ext cx="7193347" cy="7193347"/>
          </a:xfrm>
          <a:custGeom>
            <a:avLst/>
            <a:gdLst>
              <a:gd name="G0" fmla="+- -377488 0 0"/>
              <a:gd name="G1" fmla="+- 4770820 0 0"/>
              <a:gd name="G2" fmla="+- -377488 0 4770820"/>
              <a:gd name="G3" fmla="+- 10800 0 0"/>
              <a:gd name="G4" fmla="+- 0 0 -3774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769 0 0"/>
              <a:gd name="G9" fmla="+- 0 0 4770820"/>
              <a:gd name="G10" fmla="+- 5769 0 2700"/>
              <a:gd name="G11" fmla="cos G10 -377488"/>
              <a:gd name="G12" fmla="sin G10 -377488"/>
              <a:gd name="G13" fmla="cos 13500 -377488"/>
              <a:gd name="G14" fmla="sin 13500 -377488"/>
              <a:gd name="G15" fmla="+- G11 10800 0"/>
              <a:gd name="G16" fmla="+- G12 10800 0"/>
              <a:gd name="G17" fmla="+- G13 10800 0"/>
              <a:gd name="G18" fmla="+- G14 10800 0"/>
              <a:gd name="G19" fmla="*/ 5769 1 2"/>
              <a:gd name="G20" fmla="+- G19 5400 0"/>
              <a:gd name="G21" fmla="cos G20 -377488"/>
              <a:gd name="G22" fmla="sin G20 -377488"/>
              <a:gd name="G23" fmla="+- G21 10800 0"/>
              <a:gd name="G24" fmla="+- G12 G23 G22"/>
              <a:gd name="G25" fmla="+- G22 G23 G11"/>
              <a:gd name="G26" fmla="cos 10800 -377488"/>
              <a:gd name="G27" fmla="sin 10800 -377488"/>
              <a:gd name="G28" fmla="cos 5769 -377488"/>
              <a:gd name="G29" fmla="sin 5769 -3774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4770820"/>
              <a:gd name="G36" fmla="sin G34 4770820"/>
              <a:gd name="G37" fmla="+/ 4770820 -3774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769 G39"/>
              <a:gd name="G43" fmla="sin 576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95 w 21600"/>
              <a:gd name="T5" fmla="*/ 4836 h 21600"/>
              <a:gd name="T6" fmla="*/ 13250 w 21600"/>
              <a:gd name="T7" fmla="*/ 18714 h 21600"/>
              <a:gd name="T8" fmla="*/ 5990 w 21600"/>
              <a:gd name="T9" fmla="*/ 7614 h 21600"/>
              <a:gd name="T10" fmla="*/ 24231 w 21600"/>
              <a:gd name="T11" fmla="*/ 9445 h 21600"/>
              <a:gd name="T12" fmla="*/ 19566 w 21600"/>
              <a:gd name="T13" fmla="*/ 15158 h 21600"/>
              <a:gd name="T14" fmla="*/ 13853 w 21600"/>
              <a:gd name="T15" fmla="*/ 1049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539" y="10221"/>
                </a:moveTo>
                <a:cubicBezTo>
                  <a:pt x="16242" y="7274"/>
                  <a:pt x="13761" y="5031"/>
                  <a:pt x="10800" y="5031"/>
                </a:cubicBezTo>
                <a:cubicBezTo>
                  <a:pt x="7613" y="5031"/>
                  <a:pt x="5031" y="7613"/>
                  <a:pt x="5031" y="10800"/>
                </a:cubicBezTo>
                <a:cubicBezTo>
                  <a:pt x="5031" y="13986"/>
                  <a:pt x="7613" y="16569"/>
                  <a:pt x="10800" y="16569"/>
                </a:cubicBezTo>
                <a:cubicBezTo>
                  <a:pt x="11378" y="16569"/>
                  <a:pt x="11953" y="16481"/>
                  <a:pt x="12506" y="16310"/>
                </a:cubicBezTo>
                <a:lnTo>
                  <a:pt x="13994" y="21116"/>
                </a:lnTo>
                <a:cubicBezTo>
                  <a:pt x="12959" y="21437"/>
                  <a:pt x="1188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344" y="-1"/>
                  <a:pt x="20988" y="4199"/>
                  <a:pt x="21545" y="9716"/>
                </a:cubicBezTo>
                <a:lnTo>
                  <a:pt x="24231" y="9445"/>
                </a:lnTo>
                <a:lnTo>
                  <a:pt x="19566" y="15158"/>
                </a:lnTo>
                <a:lnTo>
                  <a:pt x="13853" y="10491"/>
                </a:lnTo>
                <a:lnTo>
                  <a:pt x="16539" y="102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ctr"/>
            <a:endParaRPr lang="ru-RU" sz="2800" b="0">
              <a:latin typeface="Arial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" y="44624"/>
            <a:ext cx="4886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332656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303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Организационная составляющая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179512" y="980728"/>
            <a:ext cx="8496944" cy="4997481"/>
            <a:chOff x="-1466755" y="242331"/>
            <a:chExt cx="10950370" cy="6430592"/>
          </a:xfrm>
        </p:grpSpPr>
        <p:sp>
          <p:nvSpPr>
            <p:cNvPr id="11" name="Овал 10"/>
            <p:cNvSpPr/>
            <p:nvPr/>
          </p:nvSpPr>
          <p:spPr>
            <a:xfrm>
              <a:off x="2195736" y="1412776"/>
              <a:ext cx="4320480" cy="424847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5"/>
            <p:cNvGrpSpPr/>
            <p:nvPr/>
          </p:nvGrpSpPr>
          <p:grpSpPr>
            <a:xfrm>
              <a:off x="3842919" y="2852936"/>
              <a:ext cx="1089121" cy="1273285"/>
              <a:chOff x="3538092" y="1076429"/>
              <a:chExt cx="1811084" cy="2521219"/>
            </a:xfrm>
          </p:grpSpPr>
          <p:grpSp>
            <p:nvGrpSpPr>
              <p:cNvPr id="4" name="Group 57"/>
              <p:cNvGrpSpPr/>
              <p:nvPr/>
            </p:nvGrpSpPr>
            <p:grpSpPr>
              <a:xfrm>
                <a:off x="3538092" y="1076429"/>
                <a:ext cx="1371600" cy="2391091"/>
                <a:chOff x="895350" y="1193800"/>
                <a:chExt cx="1505282" cy="2624138"/>
              </a:xfrm>
            </p:grpSpPr>
            <p:pic>
              <p:nvPicPr>
                <p:cNvPr id="15" name="Picture 3" descr="C:\Courses\Icons Shapes and Graphics\Buidlings and dwellings\enterprise red taller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95350" y="1193800"/>
                  <a:ext cx="1168732" cy="23549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4" descr="C:\Courses\Icons Shapes and Graphics\Buidlings and dwellings\enterprise red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31900" y="2117171"/>
                  <a:ext cx="1168732" cy="1700767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" name="Picture 4" descr="C:\Courses\Icons Windows Vista\Server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86248" y="2143116"/>
                <a:ext cx="1062928" cy="1454532"/>
              </a:xfrm>
              <a:prstGeom prst="rect">
                <a:avLst/>
              </a:prstGeom>
              <a:noFill/>
            </p:spPr>
          </p:pic>
        </p:grpSp>
        <p:pic>
          <p:nvPicPr>
            <p:cNvPr id="18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841" y="3860944"/>
              <a:ext cx="976119" cy="1046121"/>
            </a:xfrm>
            <a:prstGeom prst="rect">
              <a:avLst/>
            </a:prstGeom>
            <a:noFill/>
          </p:spPr>
        </p:pic>
        <p:pic>
          <p:nvPicPr>
            <p:cNvPr id="19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7984" y="3967055"/>
              <a:ext cx="976119" cy="1046121"/>
            </a:xfrm>
            <a:prstGeom prst="rect">
              <a:avLst/>
            </a:prstGeom>
            <a:noFill/>
          </p:spPr>
        </p:pic>
        <p:pic>
          <p:nvPicPr>
            <p:cNvPr id="20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2025" y="2958995"/>
              <a:ext cx="976119" cy="1046121"/>
            </a:xfrm>
            <a:prstGeom prst="rect">
              <a:avLst/>
            </a:prstGeom>
            <a:noFill/>
          </p:spPr>
        </p:pic>
        <p:pic>
          <p:nvPicPr>
            <p:cNvPr id="21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87969" y="1844824"/>
              <a:ext cx="976119" cy="1046121"/>
            </a:xfrm>
            <a:prstGeom prst="rect">
              <a:avLst/>
            </a:prstGeom>
            <a:noFill/>
          </p:spPr>
        </p:pic>
        <p:pic>
          <p:nvPicPr>
            <p:cNvPr id="22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5856" y="1844824"/>
              <a:ext cx="976119" cy="1046121"/>
            </a:xfrm>
            <a:prstGeom prst="rect">
              <a:avLst/>
            </a:prstGeom>
            <a:noFill/>
          </p:spPr>
        </p:pic>
        <p:pic>
          <p:nvPicPr>
            <p:cNvPr id="23" name="Picture 2" descr="C:\Courses\Icons Windows Vista\Lap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2958995"/>
              <a:ext cx="976119" cy="1046121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53920" y="5358419"/>
              <a:ext cx="3096342" cy="131450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tx1"/>
                  </a:solidFill>
                </a:rPr>
                <a:t>Онлайн</a:t>
              </a:r>
              <a:r>
                <a:rPr lang="ru-RU" dirty="0" smtClean="0">
                  <a:solidFill>
                    <a:schemeClr val="tx1"/>
                  </a:solidFill>
                </a:rPr>
                <a:t> - семинары для повышения квалификации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36095" y="5445221"/>
              <a:ext cx="3275858" cy="92015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Обучение новых пользователей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44208" y="1988839"/>
              <a:ext cx="3039407" cy="92015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Сайт поддержки пользователей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41517" y="242331"/>
              <a:ext cx="3901307" cy="131450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Развитие (обновление) продукта параллельно с нормативной базой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466755" y="2293844"/>
              <a:ext cx="3795115" cy="17088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Консультационная методическая и техническая поддержка в режиме 8 </a:t>
              </a:r>
              <a:r>
                <a:rPr lang="ru-RU" dirty="0" err="1" smtClean="0">
                  <a:solidFill>
                    <a:schemeClr val="tx1"/>
                  </a:solidFill>
                </a:rPr>
                <a:t>х</a:t>
              </a:r>
              <a:r>
                <a:rPr lang="ru-RU" dirty="0" smtClean="0">
                  <a:solidFill>
                    <a:schemeClr val="tx1"/>
                  </a:solidFill>
                </a:rPr>
                <a:t> 5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5831</TotalTime>
  <Words>440</Words>
  <Application>Microsoft Office PowerPoint</Application>
  <PresentationFormat>Экран (4:3)</PresentationFormat>
  <Paragraphs>85</Paragraphs>
  <Slides>11</Slides>
  <Notes>11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3</vt:i4>
      </vt:variant>
    </vt:vector>
  </HeadingPairs>
  <TitlesOfParts>
    <vt:vector size="16" baseType="lpstr">
      <vt:lpstr>Тема Office</vt:lpstr>
      <vt:lpstr>ClipArt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ВебИнтерфейс</vt:lpstr>
      <vt:lpstr>Произвольный показ 1</vt:lpstr>
      <vt:lpstr>ОСНОВНОЙ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Альберт</dc:creator>
  <cp:lastModifiedBy>1</cp:lastModifiedBy>
  <cp:revision>341</cp:revision>
  <dcterms:created xsi:type="dcterms:W3CDTF">2012-06-29T05:12:30Z</dcterms:created>
  <dcterms:modified xsi:type="dcterms:W3CDTF">2014-11-28T02:43:46Z</dcterms:modified>
</cp:coreProperties>
</file>