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88" r:id="rId1"/>
    <p:sldMasterId id="2147483888" r:id="rId2"/>
    <p:sldMasterId id="2147484307" r:id="rId3"/>
    <p:sldMasterId id="2147484308" r:id="rId4"/>
    <p:sldMasterId id="2147484309" r:id="rId5"/>
    <p:sldMasterId id="2147484310" r:id="rId6"/>
    <p:sldMasterId id="2147484311" r:id="rId7"/>
    <p:sldMasterId id="2147484316" r:id="rId8"/>
  </p:sldMasterIdLst>
  <p:notesMasterIdLst>
    <p:notesMasterId r:id="rId48"/>
  </p:notesMasterIdLst>
  <p:sldIdLst>
    <p:sldId id="474" r:id="rId9"/>
    <p:sldId id="431" r:id="rId10"/>
    <p:sldId id="483" r:id="rId11"/>
    <p:sldId id="451" r:id="rId12"/>
    <p:sldId id="507" r:id="rId13"/>
    <p:sldId id="579" r:id="rId14"/>
    <p:sldId id="520" r:id="rId15"/>
    <p:sldId id="509" r:id="rId16"/>
    <p:sldId id="508" r:id="rId17"/>
    <p:sldId id="510" r:id="rId18"/>
    <p:sldId id="545" r:id="rId19"/>
    <p:sldId id="546" r:id="rId20"/>
    <p:sldId id="511" r:id="rId21"/>
    <p:sldId id="548" r:id="rId22"/>
    <p:sldId id="549" r:id="rId23"/>
    <p:sldId id="512" r:id="rId24"/>
    <p:sldId id="551" r:id="rId25"/>
    <p:sldId id="513" r:id="rId26"/>
    <p:sldId id="552" r:id="rId27"/>
    <p:sldId id="563" r:id="rId28"/>
    <p:sldId id="566" r:id="rId29"/>
    <p:sldId id="519" r:id="rId30"/>
    <p:sldId id="572" r:id="rId31"/>
    <p:sldId id="522" r:id="rId32"/>
    <p:sldId id="569" r:id="rId33"/>
    <p:sldId id="580" r:id="rId34"/>
    <p:sldId id="581" r:id="rId35"/>
    <p:sldId id="582" r:id="rId36"/>
    <p:sldId id="532" r:id="rId37"/>
    <p:sldId id="533" r:id="rId38"/>
    <p:sldId id="534" r:id="rId39"/>
    <p:sldId id="585" r:id="rId40"/>
    <p:sldId id="583" r:id="rId41"/>
    <p:sldId id="584" r:id="rId42"/>
    <p:sldId id="586" r:id="rId43"/>
    <p:sldId id="587" r:id="rId44"/>
    <p:sldId id="588" r:id="rId45"/>
    <p:sldId id="589" r:id="rId46"/>
    <p:sldId id="419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BE"/>
    <a:srgbClr val="B2D0E7"/>
    <a:srgbClr val="99C1E0"/>
    <a:srgbClr val="7FB1D8"/>
    <a:srgbClr val="66A1D0"/>
    <a:srgbClr val="D5D1CD"/>
    <a:srgbClr val="BEB8B1"/>
    <a:srgbClr val="C085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3848" autoAdjust="0"/>
  </p:normalViewPr>
  <p:slideViewPr>
    <p:cSldViewPr snapToGrid="0" showGuides="1">
      <p:cViewPr>
        <p:scale>
          <a:sx n="66" d="100"/>
          <a:sy n="66" d="100"/>
        </p:scale>
        <p:origin x="-2922" y="-1044"/>
      </p:cViewPr>
      <p:guideLst>
        <p:guide orient="horz" pos="3863"/>
        <p:guide orient="horz" pos="1306"/>
        <p:guide orient="horz" pos="4162"/>
        <p:guide orient="horz" pos="163"/>
        <p:guide orient="horz" pos="4012"/>
        <p:guide orient="horz" pos="339"/>
        <p:guide orient="horz" pos="904"/>
        <p:guide pos="5588"/>
        <p:guide pos="2882"/>
        <p:guide pos="150"/>
        <p:guide pos="300"/>
        <p:guide pos="54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F9099D-914D-4859-8105-8146C2DAD82F}" type="datetime1">
              <a:rPr lang="en-US" altLang="en-US"/>
              <a:pPr/>
              <a:t>11/28/2014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23B611-5D93-450C-8B10-3EA10F370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955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CF016C85-C1C2-4828-9F27-0195B65B1E39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latin typeface="+mn-lt"/>
              </a:rPr>
              <a:t>Так выглядит интерфейс диспетчера Радиус</a:t>
            </a:r>
          </a:p>
          <a:p>
            <a:pPr>
              <a:defRPr/>
            </a:pPr>
            <a:endParaRPr lang="ru-RU" dirty="0" smtClean="0">
              <a:latin typeface="+mn-lt"/>
            </a:endParaRPr>
          </a:p>
          <a:p>
            <a:pPr>
              <a:defRPr/>
            </a:pPr>
            <a:r>
              <a:rPr lang="ru-RU" dirty="0" smtClean="0">
                <a:latin typeface="+mn-lt"/>
              </a:rPr>
              <a:t>Диспетчеру доступны индивидуальные,  групповые, общие аварийные  вызовы, Консоль гибко настраивается под каждого диспетчера, кроме того в системе ведется запись переговоров, журнал событий в сети, </a:t>
            </a:r>
            <a:endParaRPr lang="ru-RU" dirty="0">
              <a:latin typeface="+mn-lt"/>
            </a:endParaRP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6B397B-C98B-4F0A-A698-F9AB19684F15}" type="slidenum">
              <a:rPr lang="ru-RU" altLang="ru-RU" smtClean="0"/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64FA35-CE2F-41C2-8EC3-192801C8F4F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отображение абонентов на карте местности, запись маршрутов перемещения  </a:t>
            </a:r>
          </a:p>
          <a:p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2A1628-7EFE-4BB9-B362-BA31D3535A1D}" type="slidenum">
              <a:rPr lang="ru-RU" altLang="ru-RU" smtClean="0"/>
              <a:pPr eaLnBrk="1" hangingPunct="1"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C07C39-4C51-4470-9CBB-EC8CED37501D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Можно задавать зоны и точки интереса</a:t>
            </a:r>
            <a:endParaRPr lang="en-US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52AB6D-EDD9-439E-92C6-DF77393F9BAE}" type="slidenum">
              <a:rPr lang="ru-RU" altLang="ru-RU" smtClean="0"/>
              <a:pPr eaLnBrk="1" hangingPunct="1">
                <a:spcBef>
                  <a:spcPct val="0"/>
                </a:spcBef>
              </a:pPr>
              <a:t>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70C0"/>
                </a:solidFill>
              </a:rPr>
              <a:t>Управление заданиями (</a:t>
            </a:r>
            <a:r>
              <a:rPr lang="en-US" sz="1200" b="1" dirty="0" smtClean="0">
                <a:solidFill>
                  <a:srgbClr val="0070C0"/>
                </a:solidFill>
              </a:rPr>
              <a:t>Job Ticketing</a:t>
            </a:r>
            <a:r>
              <a:rPr lang="ru-RU" sz="1200" b="1" dirty="0" smtClean="0">
                <a:solidFill>
                  <a:srgbClr val="0070C0"/>
                </a:solidFill>
              </a:rPr>
              <a:t>)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Новые возможности в версии 8.1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новой серии абонентских радиостанций от МОТОРОЛЫ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DP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XXX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имеется встроенная поддержка передачи и контроля исполнения заданий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Ticketing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поддержки данного функционала в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SmartPTT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реализована новая настраиваемая панель заданий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этом диспетчер имеет возможности: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создавать новые задания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назначать исполнителей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контролировать  изменение статуса исполнения заданий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фильтровать задания по заданным критериям</a:t>
            </a:r>
          </a:p>
          <a:p>
            <a:pPr marL="171450" indent="-171450">
              <a:buFontTx/>
              <a:buChar char="-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 цветовую и звуковую схему оповещения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Применение: Данный функционал интересен  для гостиничного или логистического бизнеса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C6B5E-E5E7-4D6A-9EF7-09226BA9A203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88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Варианты исполнения консоли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Разработана поддержка технологии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мультитач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Поддерживаем терминалы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TIPRO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многофункциональное устройство на основе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организации рабочего места Диспетчера. В комплект входит: ПК, программируемая телефонная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тастатура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трубка, микрофон-гусак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Начали разработку поддержки аксессуаров немецкой компании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IMTRADEKS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профессиональные аксессуары, разрабатываемые для работы в критически важных областях такие как авиадиспетчеры, полиция, МЧС, военные, гарнитуры для взрывоопасных предприятий.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C6B5E-E5E7-4D6A-9EF7-09226BA9A203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02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b="1" dirty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31521F-43F3-4857-968C-17FEC1655548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b="1" dirty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3F3D1F-91B8-4882-9A76-D422CC9C39B7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b="1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D55354-2D50-465F-A947-E657583816FF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4642F6BC-28F0-465D-9542-DEB5838B8623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b="1" dirty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D55354-2D50-465F-A947-E657583816FF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В энергетике предъявляются особые требования к диспетчерским позициям</a:t>
            </a:r>
          </a:p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Возможно размещение диспетчеров, управляющих различными территориями, в единых диспетчерских пунктах, т.е. диспетчер может находиться на большом удалении от своей территории.</a:t>
            </a:r>
          </a:p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А Возможны ситуации, когда потребуется передать управление другому диспетчеру, или объединить несколько диспетчеров в группу.</a:t>
            </a:r>
          </a:p>
          <a:p>
            <a:endParaRPr lang="ru-RU" altLang="ru-RU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Поэтому</a:t>
            </a:r>
          </a:p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Система диспетчерской радиосвязи должна обеспечивать организацию множественных диспетчерских рабочих мест (позиций), резервирование каналов управление от диспетчерского рабочего места до удаленной базовой станции (ретранслятора), а также возможность организации групп диспетчеров.</a:t>
            </a:r>
          </a:p>
          <a:p>
            <a:endParaRPr lang="ru-RU" altLang="ru-RU" smtClean="0">
              <a:latin typeface="Arial" pitchFamily="34" charset="0"/>
              <a:cs typeface="Arial" pitchFamily="34" charset="0"/>
            </a:endParaRPr>
          </a:p>
          <a:p>
            <a:r>
              <a:rPr lang="ru-RU" altLang="ru-RU" smtClean="0">
                <a:latin typeface="Arial" pitchFamily="34" charset="0"/>
                <a:cs typeface="Arial" pitchFamily="34" charset="0"/>
              </a:rPr>
              <a:t>Радиус </a:t>
            </a:r>
            <a:r>
              <a:rPr lang="en-US" altLang="ru-RU" smtClean="0">
                <a:latin typeface="Arial" pitchFamily="34" charset="0"/>
                <a:cs typeface="Arial" pitchFamily="34" charset="0"/>
              </a:rPr>
              <a:t>–IP </a:t>
            </a:r>
            <a:r>
              <a:rPr lang="ru-RU" altLang="ru-RU" smtClean="0">
                <a:latin typeface="Arial" pitchFamily="34" charset="0"/>
                <a:cs typeface="Arial" pitchFamily="34" charset="0"/>
              </a:rPr>
              <a:t>предоставляет такую возможность</a:t>
            </a:r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41EABF-1B40-4E30-A8BE-3EC0E95E99E9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860AB669-F4A4-445B-AF5D-2A44018C2A64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B361C707-52E8-4ED2-9861-5D2E60E46999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53C52959-CF5E-45D4-A1C8-16E92356F008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BBD127D0-8D0C-428B-BC40-9E3F49FD8480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smtClean="0">
              <a:ea typeface="ＭＳ Ｐゴシック" pitchFamily="-101" charset="-128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/>
            <a:fld id="{ECF51587-AF44-43E1-9CCB-040B3202579F}" type="slidenum">
              <a:rPr lang="en-US" altLang="en-US" sz="1200"/>
              <a:pPr eaLnBrk="1" hangingPunct="1"/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b="1" dirty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3F3D1F-91B8-4882-9A76-D422CC9C39B7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endParaRPr lang="ru-RU" b="1" dirty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3F3D1F-91B8-4882-9A76-D422CC9C39B7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Мы представляем Вам один из продуктов нашей компании, систему цифровой диспетчерской радиосвязи Радиус-</a:t>
            </a:r>
            <a:r>
              <a:rPr lang="en-US" altLang="ru-RU" smtClean="0"/>
              <a:t>IP</a:t>
            </a:r>
          </a:p>
          <a:p>
            <a:endParaRPr lang="ru-RU" altLang="ru-RU" smtClean="0"/>
          </a:p>
          <a:p>
            <a:r>
              <a:rPr lang="ru-RU" altLang="ru-RU" smtClean="0"/>
              <a:t>Радиус-</a:t>
            </a:r>
            <a:r>
              <a:rPr lang="en-US" altLang="ru-RU" smtClean="0"/>
              <a:t>IP </a:t>
            </a:r>
            <a:r>
              <a:rPr lang="ru-RU" altLang="ru-RU" smtClean="0"/>
              <a:t>основывается на цифровом стандарте </a:t>
            </a:r>
            <a:r>
              <a:rPr lang="en-US" altLang="ru-RU" smtClean="0"/>
              <a:t>DMR, </a:t>
            </a:r>
            <a:r>
              <a:rPr lang="ru-RU" altLang="ru-RU" smtClean="0"/>
              <a:t>цифровой телекоммуникационной платформе </a:t>
            </a:r>
            <a:r>
              <a:rPr lang="en-US" altLang="ru-RU" smtClean="0"/>
              <a:t>MOTOTRBO</a:t>
            </a:r>
            <a:r>
              <a:rPr lang="ru-RU" altLang="ru-RU" smtClean="0"/>
              <a:t>, </a:t>
            </a:r>
            <a:r>
              <a:rPr lang="en-US" altLang="ru-RU" smtClean="0"/>
              <a:t>Motorola</a:t>
            </a:r>
            <a:r>
              <a:rPr lang="ru-RU" altLang="ru-RU" smtClean="0"/>
              <a:t> и диспетчерском программном обеспечении, производителем которого является наша компания</a:t>
            </a:r>
          </a:p>
          <a:p>
            <a:endParaRPr lang="ru-RU" altLang="ru-RU" smtClean="0"/>
          </a:p>
          <a:p>
            <a:r>
              <a:rPr lang="ru-RU" altLang="ru-RU" smtClean="0"/>
              <a:t>Радиус представляет собой сертифицированное комплексное решение с гарантией завода производителя</a:t>
            </a:r>
          </a:p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B8445F-F695-47E7-84EB-F6F147AEFAFE}" type="slidenum">
              <a:rPr lang="ru-RU" altLang="ru-RU" smtClean="0"/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ru-RU" dirty="0" smtClean="0"/>
              <a:t>В состав комплекса входят Базовые станции, АРМ диспетчера различного исполнения (здесь представлен стандартный АРМ на базе обычного компьютера), есть исполнение в виде профессиональных диспетчерских пультов, абонентские радиостанции </a:t>
            </a:r>
            <a:r>
              <a:rPr lang="en-US" dirty="0" smtClean="0"/>
              <a:t>MOTOTRBO Motorola, </a:t>
            </a:r>
            <a:r>
              <a:rPr lang="ru-RU" dirty="0" smtClean="0"/>
              <a:t>АФУ.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Радиус представляет собой сертифицированное комплексное решение с гарантией завода производителя</a:t>
            </a:r>
          </a:p>
          <a:p>
            <a:pPr>
              <a:defRPr/>
            </a:pPr>
            <a:endParaRPr lang="ru-RU" altLang="ru-RU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altLang="ru-RU" dirty="0" smtClean="0">
                <a:latin typeface="Arial" pitchFamily="34" charset="0"/>
                <a:cs typeface="Arial" pitchFamily="34" charset="0"/>
              </a:rPr>
              <a:t>Прежде чем перейти к ключевым ценностям Радиуса, коротко расскажу о том какое значение имеет радиосвязь в нефтегазовом секторе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979F75-CC83-4B80-A7BC-2F359419FE22}" type="slidenum">
              <a:rPr lang="ru-RU" altLang="ru-RU" smtClean="0"/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F6C0FF-EB6D-4277-AA76-590265262DE2}" type="slidenum">
              <a:rPr lang="ru-RU" altLang="ru-RU" smtClean="0"/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D7BC48-6521-466F-9EDD-875256F3E62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Интерфейс Диспетчера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так, что же сделано за этот год?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выпустили четыре (4-ре) релиза.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 первую очередь хочу обратить внимание на то, что за последний год у программы изменился интерфейс.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стал дружелюбнее, стал более упорядоченный и  удобный.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AC6B5E-E5E7-4D6A-9EF7-09226BA9A203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88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alesEvent14_PPTTemplateBG_v1-2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3" y="0"/>
            <a:ext cx="7433735" cy="6858000"/>
          </a:xfrm>
          <a:prstGeom prst="rect">
            <a:avLst/>
          </a:prstGeom>
          <a:gradFill flip="none" rotWithShape="1">
            <a:gsLst>
              <a:gs pos="53000">
                <a:schemeClr val="tx1">
                  <a:alpha val="35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0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cxnSp>
        <p:nvCxnSpPr>
          <p:cNvPr id="11" name="Straight Connector 10"/>
          <p:cNvCxnSpPr/>
          <p:nvPr userDrawn="1"/>
        </p:nvCxnSpPr>
        <p:spPr>
          <a:xfrm>
            <a:off x="488950" y="3062288"/>
            <a:ext cx="4327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8950" y="3740150"/>
            <a:ext cx="4327525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DeliveringOurPromis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652463"/>
            <a:ext cx="43926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93713" y="522288"/>
            <a:ext cx="433546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93713" y="2268538"/>
            <a:ext cx="4335462" cy="476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87347" y="2368551"/>
            <a:ext cx="4302129" cy="620183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ts val="2900"/>
              </a:lnSpc>
              <a:defRPr sz="2800" b="1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87347" y="3090333"/>
            <a:ext cx="4302129" cy="620184"/>
          </a:xfrm>
          <a:prstGeom prst="rect">
            <a:avLst/>
          </a:prstGeom>
        </p:spPr>
        <p:txBody>
          <a:bodyPr vert="horz" anchor="ctr"/>
          <a:lstStyle>
            <a:lvl1pPr>
              <a:defRPr b="0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9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0" y="0"/>
            <a:ext cx="4419600" cy="6858000"/>
          </a:xfrm>
          <a:prstGeom prst="rect">
            <a:avLst/>
          </a:prstGeom>
          <a:solidFill>
            <a:schemeClr val="accent1">
              <a:alpha val="85097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7" name="Group 4"/>
          <p:cNvGrpSpPr>
            <a:grpSpLocks/>
          </p:cNvGrpSpPr>
          <p:nvPr userDrawn="1"/>
        </p:nvGrpSpPr>
        <p:grpSpPr bwMode="auto">
          <a:xfrm>
            <a:off x="8513763" y="200025"/>
            <a:ext cx="409575" cy="404813"/>
            <a:chOff x="1633" y="1249"/>
            <a:chExt cx="2614" cy="2614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755" y="1372"/>
              <a:ext cx="2371" cy="2368"/>
            </a:xfrm>
            <a:custGeom>
              <a:avLst/>
              <a:gdLst>
                <a:gd name="T0" fmla="*/ 2613 w 4740"/>
                <a:gd name="T1" fmla="*/ 14 h 4741"/>
                <a:gd name="T2" fmla="*/ 2906 w 4740"/>
                <a:gd name="T3" fmla="*/ 62 h 4741"/>
                <a:gd name="T4" fmla="*/ 3184 w 4740"/>
                <a:gd name="T5" fmla="*/ 145 h 4741"/>
                <a:gd name="T6" fmla="*/ 3449 w 4740"/>
                <a:gd name="T7" fmla="*/ 261 h 4741"/>
                <a:gd name="T8" fmla="*/ 3695 w 4740"/>
                <a:gd name="T9" fmla="*/ 406 h 4741"/>
                <a:gd name="T10" fmla="*/ 3921 w 4740"/>
                <a:gd name="T11" fmla="*/ 580 h 4741"/>
                <a:gd name="T12" fmla="*/ 4125 w 4740"/>
                <a:gd name="T13" fmla="*/ 778 h 4741"/>
                <a:gd name="T14" fmla="*/ 4303 w 4740"/>
                <a:gd name="T15" fmla="*/ 999 h 4741"/>
                <a:gd name="T16" fmla="*/ 4454 w 4740"/>
                <a:gd name="T17" fmla="*/ 1242 h 4741"/>
                <a:gd name="T18" fmla="*/ 4576 w 4740"/>
                <a:gd name="T19" fmla="*/ 1503 h 4741"/>
                <a:gd name="T20" fmla="*/ 4666 w 4740"/>
                <a:gd name="T21" fmla="*/ 1779 h 4741"/>
                <a:gd name="T22" fmla="*/ 4721 w 4740"/>
                <a:gd name="T23" fmla="*/ 2069 h 4741"/>
                <a:gd name="T24" fmla="*/ 4740 w 4740"/>
                <a:gd name="T25" fmla="*/ 2371 h 4741"/>
                <a:gd name="T26" fmla="*/ 4721 w 4740"/>
                <a:gd name="T27" fmla="*/ 2673 h 4741"/>
                <a:gd name="T28" fmla="*/ 4666 w 4740"/>
                <a:gd name="T29" fmla="*/ 2963 h 4741"/>
                <a:gd name="T30" fmla="*/ 4576 w 4740"/>
                <a:gd name="T31" fmla="*/ 3240 h 4741"/>
                <a:gd name="T32" fmla="*/ 4454 w 4740"/>
                <a:gd name="T33" fmla="*/ 3500 h 4741"/>
                <a:gd name="T34" fmla="*/ 4303 w 4740"/>
                <a:gd name="T35" fmla="*/ 3743 h 4741"/>
                <a:gd name="T36" fmla="*/ 4125 w 4740"/>
                <a:gd name="T37" fmla="*/ 3964 h 4741"/>
                <a:gd name="T38" fmla="*/ 3921 w 4740"/>
                <a:gd name="T39" fmla="*/ 4163 h 4741"/>
                <a:gd name="T40" fmla="*/ 3695 w 4740"/>
                <a:gd name="T41" fmla="*/ 4337 h 4741"/>
                <a:gd name="T42" fmla="*/ 3449 w 4740"/>
                <a:gd name="T43" fmla="*/ 4482 h 4741"/>
                <a:gd name="T44" fmla="*/ 3184 w 4740"/>
                <a:gd name="T45" fmla="*/ 4597 h 4741"/>
                <a:gd name="T46" fmla="*/ 2906 w 4740"/>
                <a:gd name="T47" fmla="*/ 4680 h 4741"/>
                <a:gd name="T48" fmla="*/ 2613 w 4740"/>
                <a:gd name="T49" fmla="*/ 4728 h 4741"/>
                <a:gd name="T50" fmla="*/ 2309 w 4740"/>
                <a:gd name="T51" fmla="*/ 4740 h 4741"/>
                <a:gd name="T52" fmla="*/ 2009 w 4740"/>
                <a:gd name="T53" fmla="*/ 4713 h 4741"/>
                <a:gd name="T54" fmla="*/ 1721 w 4740"/>
                <a:gd name="T55" fmla="*/ 4651 h 4741"/>
                <a:gd name="T56" fmla="*/ 1448 w 4740"/>
                <a:gd name="T57" fmla="*/ 4554 h 4741"/>
                <a:gd name="T58" fmla="*/ 1191 w 4740"/>
                <a:gd name="T59" fmla="*/ 4426 h 4741"/>
                <a:gd name="T60" fmla="*/ 953 w 4740"/>
                <a:gd name="T61" fmla="*/ 4270 h 4741"/>
                <a:gd name="T62" fmla="*/ 735 w 4740"/>
                <a:gd name="T63" fmla="*/ 4087 h 4741"/>
                <a:gd name="T64" fmla="*/ 542 w 4740"/>
                <a:gd name="T65" fmla="*/ 3878 h 4741"/>
                <a:gd name="T66" fmla="*/ 375 w 4740"/>
                <a:gd name="T67" fmla="*/ 3648 h 4741"/>
                <a:gd name="T68" fmla="*/ 234 w 4740"/>
                <a:gd name="T69" fmla="*/ 3399 h 4741"/>
                <a:gd name="T70" fmla="*/ 125 w 4740"/>
                <a:gd name="T71" fmla="*/ 3132 h 4741"/>
                <a:gd name="T72" fmla="*/ 49 w 4740"/>
                <a:gd name="T73" fmla="*/ 2848 h 4741"/>
                <a:gd name="T74" fmla="*/ 7 w 4740"/>
                <a:gd name="T75" fmla="*/ 2553 h 4741"/>
                <a:gd name="T76" fmla="*/ 4 w 4740"/>
                <a:gd name="T77" fmla="*/ 2249 h 4741"/>
                <a:gd name="T78" fmla="*/ 37 w 4740"/>
                <a:gd name="T79" fmla="*/ 1952 h 4741"/>
                <a:gd name="T80" fmla="*/ 107 w 4740"/>
                <a:gd name="T81" fmla="*/ 1667 h 4741"/>
                <a:gd name="T82" fmla="*/ 210 w 4740"/>
                <a:gd name="T83" fmla="*/ 1397 h 4741"/>
                <a:gd name="T84" fmla="*/ 344 w 4740"/>
                <a:gd name="T85" fmla="*/ 1143 h 4741"/>
                <a:gd name="T86" fmla="*/ 506 w 4740"/>
                <a:gd name="T87" fmla="*/ 908 h 4741"/>
                <a:gd name="T88" fmla="*/ 695 w 4740"/>
                <a:gd name="T89" fmla="*/ 696 h 4741"/>
                <a:gd name="T90" fmla="*/ 908 w 4740"/>
                <a:gd name="T91" fmla="*/ 507 h 4741"/>
                <a:gd name="T92" fmla="*/ 1142 w 4740"/>
                <a:gd name="T93" fmla="*/ 345 h 4741"/>
                <a:gd name="T94" fmla="*/ 1395 w 4740"/>
                <a:gd name="T95" fmla="*/ 211 h 4741"/>
                <a:gd name="T96" fmla="*/ 1666 w 4740"/>
                <a:gd name="T97" fmla="*/ 109 h 4741"/>
                <a:gd name="T98" fmla="*/ 1951 w 4740"/>
                <a:gd name="T99" fmla="*/ 38 h 4741"/>
                <a:gd name="T100" fmla="*/ 2249 w 4740"/>
                <a:gd name="T101" fmla="*/ 5 h 47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>
                <a:gd name="T0" fmla="*/ 2217 w 5228"/>
                <a:gd name="T1" fmla="*/ 5198 h 5228"/>
                <a:gd name="T2" fmla="*/ 1776 w 5228"/>
                <a:gd name="T3" fmla="*/ 5091 h 5228"/>
                <a:gd name="T4" fmla="*/ 1369 w 5228"/>
                <a:gd name="T5" fmla="*/ 4912 h 5228"/>
                <a:gd name="T6" fmla="*/ 1001 w 5228"/>
                <a:gd name="T7" fmla="*/ 4671 h 5228"/>
                <a:gd name="T8" fmla="*/ 680 w 5228"/>
                <a:gd name="T9" fmla="*/ 4371 h 5228"/>
                <a:gd name="T10" fmla="*/ 412 w 5228"/>
                <a:gd name="T11" fmla="*/ 4023 h 5228"/>
                <a:gd name="T12" fmla="*/ 206 w 5228"/>
                <a:gd name="T13" fmla="*/ 3631 h 5228"/>
                <a:gd name="T14" fmla="*/ 67 w 5228"/>
                <a:gd name="T15" fmla="*/ 3204 h 5228"/>
                <a:gd name="T16" fmla="*/ 3 w 5228"/>
                <a:gd name="T17" fmla="*/ 2749 h 5228"/>
                <a:gd name="T18" fmla="*/ 21 w 5228"/>
                <a:gd name="T19" fmla="*/ 2281 h 5228"/>
                <a:gd name="T20" fmla="*/ 118 w 5228"/>
                <a:gd name="T21" fmla="*/ 1838 h 5228"/>
                <a:gd name="T22" fmla="*/ 287 w 5228"/>
                <a:gd name="T23" fmla="*/ 1424 h 5228"/>
                <a:gd name="T24" fmla="*/ 520 w 5228"/>
                <a:gd name="T25" fmla="*/ 1051 h 5228"/>
                <a:gd name="T26" fmla="*/ 811 w 5228"/>
                <a:gd name="T27" fmla="*/ 722 h 5228"/>
                <a:gd name="T28" fmla="*/ 1153 w 5228"/>
                <a:gd name="T29" fmla="*/ 447 h 5228"/>
                <a:gd name="T30" fmla="*/ 1539 w 5228"/>
                <a:gd name="T31" fmla="*/ 231 h 5228"/>
                <a:gd name="T32" fmla="*/ 1961 w 5228"/>
                <a:gd name="T33" fmla="*/ 82 h 5228"/>
                <a:gd name="T34" fmla="*/ 2414 w 5228"/>
                <a:gd name="T35" fmla="*/ 8 h 5228"/>
                <a:gd name="T36" fmla="*/ 2881 w 5228"/>
                <a:gd name="T37" fmla="*/ 14 h 5228"/>
                <a:gd name="T38" fmla="*/ 3329 w 5228"/>
                <a:gd name="T39" fmla="*/ 99 h 5228"/>
                <a:gd name="T40" fmla="*/ 3748 w 5228"/>
                <a:gd name="T41" fmla="*/ 258 h 5228"/>
                <a:gd name="T42" fmla="*/ 4128 w 5228"/>
                <a:gd name="T43" fmla="*/ 483 h 5228"/>
                <a:gd name="T44" fmla="*/ 4463 w 5228"/>
                <a:gd name="T45" fmla="*/ 766 h 5228"/>
                <a:gd name="T46" fmla="*/ 4746 w 5228"/>
                <a:gd name="T47" fmla="*/ 1102 h 5228"/>
                <a:gd name="T48" fmla="*/ 4971 w 5228"/>
                <a:gd name="T49" fmla="*/ 1482 h 5228"/>
                <a:gd name="T50" fmla="*/ 5129 w 5228"/>
                <a:gd name="T51" fmla="*/ 1899 h 5228"/>
                <a:gd name="T52" fmla="*/ 5215 w 5228"/>
                <a:gd name="T53" fmla="*/ 2347 h 5228"/>
                <a:gd name="T54" fmla="*/ 5221 w 5228"/>
                <a:gd name="T55" fmla="*/ 2815 h 5228"/>
                <a:gd name="T56" fmla="*/ 5146 w 5228"/>
                <a:gd name="T57" fmla="*/ 3267 h 5228"/>
                <a:gd name="T58" fmla="*/ 4998 w 5228"/>
                <a:gd name="T59" fmla="*/ 3689 h 5228"/>
                <a:gd name="T60" fmla="*/ 4782 w 5228"/>
                <a:gd name="T61" fmla="*/ 4075 h 5228"/>
                <a:gd name="T62" fmla="*/ 4507 w 5228"/>
                <a:gd name="T63" fmla="*/ 4417 h 5228"/>
                <a:gd name="T64" fmla="*/ 4178 w 5228"/>
                <a:gd name="T65" fmla="*/ 4709 h 5228"/>
                <a:gd name="T66" fmla="*/ 3804 w 5228"/>
                <a:gd name="T67" fmla="*/ 4942 h 5228"/>
                <a:gd name="T68" fmla="*/ 3392 w 5228"/>
                <a:gd name="T69" fmla="*/ 5111 h 5228"/>
                <a:gd name="T70" fmla="*/ 2947 w 5228"/>
                <a:gd name="T71" fmla="*/ 5207 h 5228"/>
                <a:gd name="T72" fmla="*/ 1131 w 5228"/>
                <a:gd name="T73" fmla="*/ 3819 h 5228"/>
                <a:gd name="T74" fmla="*/ 1258 w 5228"/>
                <a:gd name="T75" fmla="*/ 3381 h 5228"/>
                <a:gd name="T76" fmla="*/ 1348 w 5228"/>
                <a:gd name="T77" fmla="*/ 3148 h 5228"/>
                <a:gd name="T78" fmla="*/ 1447 w 5228"/>
                <a:gd name="T79" fmla="*/ 2959 h 5228"/>
                <a:gd name="T80" fmla="*/ 1556 w 5228"/>
                <a:gd name="T81" fmla="*/ 2822 h 5228"/>
                <a:gd name="T82" fmla="*/ 1690 w 5228"/>
                <a:gd name="T83" fmla="*/ 2718 h 5228"/>
                <a:gd name="T84" fmla="*/ 1855 w 5228"/>
                <a:gd name="T85" fmla="*/ 2666 h 5228"/>
                <a:gd name="T86" fmla="*/ 2001 w 5228"/>
                <a:gd name="T87" fmla="*/ 2672 h 5228"/>
                <a:gd name="T88" fmla="*/ 2144 w 5228"/>
                <a:gd name="T89" fmla="*/ 2739 h 5228"/>
                <a:gd name="T90" fmla="*/ 2295 w 5228"/>
                <a:gd name="T91" fmla="*/ 2881 h 5228"/>
                <a:gd name="T92" fmla="*/ 2435 w 5228"/>
                <a:gd name="T93" fmla="*/ 3090 h 5228"/>
                <a:gd name="T94" fmla="*/ 2614 w 5228"/>
                <a:gd name="T95" fmla="*/ 3456 h 5228"/>
                <a:gd name="T96" fmla="*/ 2794 w 5228"/>
                <a:gd name="T97" fmla="*/ 3090 h 5228"/>
                <a:gd name="T98" fmla="*/ 2934 w 5228"/>
                <a:gd name="T99" fmla="*/ 2881 h 5228"/>
                <a:gd name="T100" fmla="*/ 3085 w 5228"/>
                <a:gd name="T101" fmla="*/ 2739 h 5228"/>
                <a:gd name="T102" fmla="*/ 3228 w 5228"/>
                <a:gd name="T103" fmla="*/ 2672 h 5228"/>
                <a:gd name="T104" fmla="*/ 3400 w 5228"/>
                <a:gd name="T105" fmla="*/ 2669 h 5228"/>
                <a:gd name="T106" fmla="*/ 3560 w 5228"/>
                <a:gd name="T107" fmla="*/ 2729 h 5228"/>
                <a:gd name="T108" fmla="*/ 3689 w 5228"/>
                <a:gd name="T109" fmla="*/ 2838 h 5228"/>
                <a:gd name="T110" fmla="*/ 3796 w 5228"/>
                <a:gd name="T111" fmla="*/ 2983 h 5228"/>
                <a:gd name="T112" fmla="*/ 3894 w 5228"/>
                <a:gd name="T113" fmla="*/ 3179 h 5228"/>
                <a:gd name="T114" fmla="*/ 3983 w 5228"/>
                <a:gd name="T115" fmla="*/ 3417 h 5228"/>
                <a:gd name="T116" fmla="*/ 4268 w 5228"/>
                <a:gd name="T117" fmla="*/ 3819 h 5228"/>
                <a:gd name="T118" fmla="*/ 1131 w 5228"/>
                <a:gd name="T119" fmla="*/ 3819 h 522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13" y="190501"/>
            <a:ext cx="4044420" cy="1655233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47652" y="2100264"/>
            <a:ext cx="3935413" cy="4491037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FBCDB74-794E-482C-9A39-59E26E306B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68819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79916"/>
            <a:ext cx="8007350" cy="982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447801"/>
            <a:ext cx="4183063" cy="488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2" y="1447802"/>
            <a:ext cx="4171949" cy="4889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230C3E6B-8200-4AEA-B981-E5A3774458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4240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3" y="177268"/>
            <a:ext cx="8127999" cy="125783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1" y="1447800"/>
            <a:ext cx="4188883" cy="736600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1" y="2386012"/>
            <a:ext cx="41888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0642" y="1447800"/>
            <a:ext cx="4160308" cy="736600"/>
          </a:xfr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7469" y="2386012"/>
            <a:ext cx="41634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F92DA84A-750D-4641-BA4A-B12E2BAAB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18486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93" y="177808"/>
            <a:ext cx="82036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51882" y="1456273"/>
            <a:ext cx="8619068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A390E96-14EF-4C22-93F2-3EBB001F3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63137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53988" y="6337300"/>
            <a:ext cx="62642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700">
                <a:solidFill>
                  <a:srgbClr val="969696"/>
                </a:solidFill>
              </a:rPr>
              <a:t> </a:t>
            </a:r>
            <a:endParaRPr lang="en-US" altLang="en-US" sz="700">
              <a:solidFill>
                <a:srgbClr val="808080"/>
              </a:solidFill>
            </a:endParaRPr>
          </a:p>
          <a:p>
            <a:r>
              <a:rPr lang="en-US" altLang="en-US" sz="700">
                <a:solidFill>
                  <a:srgbClr val="808080"/>
                </a:solidFill>
              </a:rPr>
              <a:t>MOTOROLA, MOTO, MOTOROLA SOLUTIONS and the Stylized M Logo are trademarks or registered trademarks of Motorola Trademark Holdings, LLC and are used under license. All other trademarks are the property of their respective owners.  © 2013 Motorola, Inc. All rights reserved.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79916"/>
            <a:ext cx="8007350" cy="982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47650" y="1447801"/>
            <a:ext cx="8623300" cy="488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7295E51C-5214-4258-A068-A3CAC62CD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87304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153988" y="6337300"/>
            <a:ext cx="62642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700">
                <a:solidFill>
                  <a:srgbClr val="969696"/>
                </a:solidFill>
              </a:rPr>
              <a:t> </a:t>
            </a:r>
            <a:endParaRPr lang="en-US" altLang="en-US" sz="700">
              <a:solidFill>
                <a:srgbClr val="808080"/>
              </a:solidFill>
            </a:endParaRPr>
          </a:p>
          <a:p>
            <a:r>
              <a:rPr lang="en-US" altLang="en-US" sz="700">
                <a:solidFill>
                  <a:srgbClr val="808080"/>
                </a:solidFill>
              </a:rPr>
              <a:t>MOTOROLA, MOTO, MOTOROLA SOLUTIONS and the Stylized M Logo are trademarks or registered trademarks of Motorola Trademark Holdings, LLC and are used under license. All other trademarks are the property of their respective owners.  © 2013 Motorola, Inc. All rights reserved.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79916"/>
            <a:ext cx="8007350" cy="982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4E13FDCD-5340-4755-8118-CDD76F6351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8181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79916"/>
            <a:ext cx="8007350" cy="982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A2ECA49-5396-45C5-B466-4FEAF0996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4439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F9F57BC-5CD1-4CF1-9A2F-343D2E3DB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6363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2600" y="547688"/>
            <a:ext cx="409257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76250" y="2335213"/>
            <a:ext cx="40989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16800" y="6348413"/>
            <a:ext cx="1547813" cy="320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PAGE </a:t>
            </a:r>
            <a:fld id="{68B0C75D-3828-49CF-8F8F-A3246341D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6601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28561FC-EC8D-4913-B95C-677D4BDFA77C}" type="datetimeFigureOut">
              <a:rPr lang="ru-RU" smtClean="0"/>
              <a:t>28.11.2014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A4F2C-870A-4622-8B41-088AF07EB61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65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SalesEvent14_PPTTemplateBG_v1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2" y="0"/>
            <a:ext cx="8624890" cy="6858000"/>
          </a:xfrm>
          <a:prstGeom prst="rect">
            <a:avLst/>
          </a:prstGeom>
          <a:gradFill flip="none" rotWithShape="1">
            <a:gsLst>
              <a:gs pos="40000">
                <a:schemeClr val="tx1">
                  <a:alpha val="60000"/>
                </a:schemeClr>
              </a:gs>
              <a:gs pos="93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0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cxnSp>
        <p:nvCxnSpPr>
          <p:cNvPr id="11" name="Straight Connector 10"/>
          <p:cNvCxnSpPr/>
          <p:nvPr userDrawn="1"/>
        </p:nvCxnSpPr>
        <p:spPr>
          <a:xfrm>
            <a:off x="476250" y="3062288"/>
            <a:ext cx="4327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76250" y="3740150"/>
            <a:ext cx="4327525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DeliveringOurPromis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652463"/>
            <a:ext cx="43926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93713" y="522288"/>
            <a:ext cx="433546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93713" y="2268538"/>
            <a:ext cx="4335462" cy="476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87347" y="2368551"/>
            <a:ext cx="4302129" cy="620183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ts val="2900"/>
              </a:lnSpc>
              <a:defRPr sz="2800" b="1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87347" y="3090333"/>
            <a:ext cx="4302129" cy="620184"/>
          </a:xfrm>
          <a:prstGeom prst="rect">
            <a:avLst/>
          </a:prstGeom>
        </p:spPr>
        <p:txBody>
          <a:bodyPr vert="horz" anchor="ctr"/>
          <a:lstStyle>
            <a:lvl1pPr>
              <a:defRPr b="0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07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2600" y="547688"/>
            <a:ext cx="409257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76250" y="2335213"/>
            <a:ext cx="40989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16800" y="6348413"/>
            <a:ext cx="1547813" cy="320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PAGE </a:t>
            </a:r>
            <a:fld id="{68B0C75D-3828-49CF-8F8F-A3246341D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964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18013" y="53498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418013" y="27162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81535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888" y="639233"/>
            <a:ext cx="4311650" cy="19663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9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2600" y="547688"/>
            <a:ext cx="409257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76250" y="2335213"/>
            <a:ext cx="40989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16800" y="6348413"/>
            <a:ext cx="1547813" cy="320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PAGE </a:t>
            </a:r>
            <a:fld id="{68B0C75D-3828-49CF-8F8F-A3246341D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915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95300" y="534988"/>
            <a:ext cx="4073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01650" y="3322638"/>
            <a:ext cx="4073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175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13" y="478894"/>
            <a:ext cx="4192062" cy="196638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06397" y="2400300"/>
            <a:ext cx="4302129" cy="86007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200"/>
              </a:lnSpc>
              <a:defRPr sz="2000"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DEE2ECE-78B1-4D5D-9B58-765672C02B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55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2600" y="547688"/>
            <a:ext cx="409257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476250" y="2335213"/>
            <a:ext cx="40989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16800" y="6348413"/>
            <a:ext cx="1547813" cy="320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altLang="en-US"/>
              <a:t>PAGE </a:t>
            </a:r>
            <a:fld id="{68B0C75D-3828-49CF-8F8F-A3246341D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16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38650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413250" y="2703513"/>
            <a:ext cx="4200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13250" y="372903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334932" y="2743904"/>
            <a:ext cx="4288367" cy="9362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200"/>
              </a:lnSpc>
              <a:defRPr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59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38650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438650" y="2703513"/>
            <a:ext cx="4200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4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88950" y="372903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88950" y="52228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88950" y="27035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4350" y="3721100"/>
            <a:ext cx="4200525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25"/>
          <p:cNvGrpSpPr>
            <a:grpSpLocks/>
          </p:cNvGrpSpPr>
          <p:nvPr userDrawn="1"/>
        </p:nvGrpSpPr>
        <p:grpSpPr bwMode="auto">
          <a:xfrm>
            <a:off x="476250" y="5897236"/>
            <a:ext cx="469750" cy="471814"/>
            <a:chOff x="381000" y="1770235"/>
            <a:chExt cx="1191690" cy="1198741"/>
          </a:xfrm>
          <a:solidFill>
            <a:schemeClr val="bg1"/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13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4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5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175" y="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639233"/>
            <a:ext cx="4310062" cy="196638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7350" y="2766485"/>
            <a:ext cx="4302124" cy="924983"/>
          </a:xfrm>
          <a:prstGeom prst="rect">
            <a:avLst/>
          </a:prstGeom>
        </p:spPr>
        <p:txBody>
          <a:bodyPr vert="horz" anchor="ctr"/>
          <a:lstStyle>
            <a:lvl1pPr marL="0" indent="0">
              <a:lnSpc>
                <a:spcPts val="2200"/>
              </a:lnSpc>
              <a:defRPr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E5F0FA5-B41C-4752-BCB2-8A12F09EA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7597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8950" y="52228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88950" y="27035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476250" y="5897236"/>
            <a:ext cx="469750" cy="471814"/>
            <a:chOff x="381000" y="1770235"/>
            <a:chExt cx="1191690" cy="1198741"/>
          </a:xfrm>
          <a:solidFill>
            <a:schemeClr val="bg1"/>
          </a:solidFill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639233"/>
            <a:ext cx="4310062" cy="19663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33C447DF-EBA6-4F0D-AE19-72646F8817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22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05313" y="53498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405313" y="27162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05313" y="374173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25"/>
          <p:cNvGrpSpPr>
            <a:grpSpLocks/>
          </p:cNvGrpSpPr>
          <p:nvPr userDrawn="1"/>
        </p:nvGrpSpPr>
        <p:grpSpPr bwMode="auto">
          <a:xfrm>
            <a:off x="81535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888" y="639233"/>
            <a:ext cx="4303712" cy="19663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318000" y="2779184"/>
            <a:ext cx="4287839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200"/>
              </a:lnSpc>
              <a:defRPr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SalesEvent14_PPTTemplateBG_v1-1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6832602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0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cxnSp>
        <p:nvCxnSpPr>
          <p:cNvPr id="11" name="Straight Connector 10"/>
          <p:cNvCxnSpPr/>
          <p:nvPr userDrawn="1"/>
        </p:nvCxnSpPr>
        <p:spPr>
          <a:xfrm>
            <a:off x="488950" y="3062288"/>
            <a:ext cx="4327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8950" y="3740150"/>
            <a:ext cx="4327525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DeliveringOurPromis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652463"/>
            <a:ext cx="43926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93713" y="522288"/>
            <a:ext cx="433546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93713" y="2268538"/>
            <a:ext cx="4335462" cy="476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87347" y="2368551"/>
            <a:ext cx="4302129" cy="620183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ts val="2900"/>
              </a:lnSpc>
              <a:defRPr sz="2800" b="1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87347" y="3090333"/>
            <a:ext cx="4302129" cy="620184"/>
          </a:xfrm>
          <a:prstGeom prst="rect">
            <a:avLst/>
          </a:prstGeom>
        </p:spPr>
        <p:txBody>
          <a:bodyPr vert="horz" anchor="ctr"/>
          <a:lstStyle>
            <a:lvl1pPr>
              <a:defRPr b="0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170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418013" y="53498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418013" y="27162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81535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6888" y="639233"/>
            <a:ext cx="4311650" cy="19663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16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alesEvent14_PPTTemplateBG_v1-2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3" y="0"/>
            <a:ext cx="7433735" cy="6858000"/>
          </a:xfrm>
          <a:prstGeom prst="rect">
            <a:avLst/>
          </a:prstGeom>
          <a:gradFill flip="none" rotWithShape="1">
            <a:gsLst>
              <a:gs pos="53000">
                <a:schemeClr val="tx1">
                  <a:alpha val="35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400050" y="696913"/>
            <a:ext cx="44037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THANK</a:t>
            </a:r>
            <a:br>
              <a:rPr lang="en-US" altLang="en-US" sz="9200" b="1">
                <a:solidFill>
                  <a:srgbClr val="FFFFFF"/>
                </a:solidFill>
              </a:rPr>
            </a:br>
            <a:r>
              <a:rPr lang="en-US" altLang="en-US" sz="9200" b="1">
                <a:solidFill>
                  <a:srgbClr val="FFFFFF"/>
                </a:solidFill>
              </a:rPr>
              <a:t>YOU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4188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484188" y="2830513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898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SalesEvent14_PPTTemplateBG_v1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2" y="0"/>
            <a:ext cx="8624890" cy="6858000"/>
          </a:xfrm>
          <a:prstGeom prst="rect">
            <a:avLst/>
          </a:prstGeom>
          <a:gradFill flip="none" rotWithShape="1">
            <a:gsLst>
              <a:gs pos="40000">
                <a:schemeClr val="tx1">
                  <a:alpha val="60000"/>
                </a:schemeClr>
              </a:gs>
              <a:gs pos="93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400050" y="696913"/>
            <a:ext cx="46037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THANK</a:t>
            </a:r>
            <a:br>
              <a:rPr lang="en-US" altLang="en-US" sz="9200" b="1">
                <a:solidFill>
                  <a:srgbClr val="FFFFFF"/>
                </a:solidFill>
              </a:rPr>
            </a:br>
            <a:r>
              <a:rPr lang="en-US" altLang="en-US" sz="9200" b="1">
                <a:solidFill>
                  <a:srgbClr val="FFFFFF"/>
                </a:solidFill>
              </a:rPr>
              <a:t>YOU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4188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484188" y="2830513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990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SalesEvent14_PPTTemplateBG_v1-1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1" y="0"/>
            <a:ext cx="6832602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8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9" name="Rectangle 17"/>
          <p:cNvSpPr>
            <a:spLocks noChangeArrowheads="1"/>
          </p:cNvSpPr>
          <p:nvPr userDrawn="1"/>
        </p:nvSpPr>
        <p:spPr bwMode="auto">
          <a:xfrm>
            <a:off x="400050" y="696913"/>
            <a:ext cx="49466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THANK</a:t>
            </a:r>
            <a:br>
              <a:rPr lang="en-US" altLang="en-US" sz="9200" b="1">
                <a:solidFill>
                  <a:srgbClr val="FFFFFF"/>
                </a:solidFill>
              </a:rPr>
            </a:br>
            <a:r>
              <a:rPr lang="en-US" altLang="en-US" sz="9200" b="1">
                <a:solidFill>
                  <a:srgbClr val="FFFFFF"/>
                </a:solidFill>
              </a:rPr>
              <a:t>YOU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4188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484188" y="2830513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502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5" descr="SalesEvent14_PPTTemplateBG_v1-2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6832602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400050" y="696913"/>
            <a:ext cx="48958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THANK</a:t>
            </a:r>
            <a:br>
              <a:rPr lang="en-US" altLang="en-US" sz="9200" b="1">
                <a:solidFill>
                  <a:srgbClr val="FFFFFF"/>
                </a:solidFill>
              </a:rPr>
            </a:br>
            <a:r>
              <a:rPr lang="en-US" altLang="en-US" sz="9200" b="1">
                <a:solidFill>
                  <a:srgbClr val="FFFFFF"/>
                </a:solidFill>
              </a:rPr>
              <a:t>YOU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4188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V="1">
            <a:off x="484188" y="2830513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0874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alesEvent14_PPTTemplateBG_v1-2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3" y="0"/>
            <a:ext cx="7433735" cy="6858000"/>
          </a:xfrm>
          <a:prstGeom prst="rect">
            <a:avLst/>
          </a:prstGeom>
          <a:gradFill flip="none" rotWithShape="1">
            <a:gsLst>
              <a:gs pos="53000">
                <a:schemeClr val="tx1">
                  <a:alpha val="35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492125" y="1851025"/>
            <a:ext cx="4200525" cy="4763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374650" y="709613"/>
            <a:ext cx="50228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Q &amp; A’s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09588" y="5349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205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SalesEvent14_PPTTemplateBG_v1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2" y="0"/>
            <a:ext cx="8624890" cy="6858000"/>
          </a:xfrm>
          <a:prstGeom prst="rect">
            <a:avLst/>
          </a:prstGeom>
          <a:gradFill flip="none" rotWithShape="1">
            <a:gsLst>
              <a:gs pos="40000">
                <a:schemeClr val="tx1">
                  <a:alpha val="60000"/>
                </a:schemeClr>
              </a:gs>
              <a:gs pos="93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492125" y="1851025"/>
            <a:ext cx="4200525" cy="4763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374650" y="709613"/>
            <a:ext cx="46926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Q &amp; A’s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09588" y="5349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2757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SalesEvent14_PPTTemplateBG_v1-1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-1" y="0"/>
            <a:ext cx="6832602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492125" y="1851025"/>
            <a:ext cx="4200525" cy="4763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374650" y="709613"/>
            <a:ext cx="46799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Q &amp; A’s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09588" y="5349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1857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5" descr="SalesEvent14_PPTTemplateBG_v1-2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6832602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492125" y="1851025"/>
            <a:ext cx="4200525" cy="4763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17"/>
          <p:cNvSpPr>
            <a:spLocks noChangeArrowheads="1"/>
          </p:cNvSpPr>
          <p:nvPr userDrawn="1"/>
        </p:nvSpPr>
        <p:spPr bwMode="auto">
          <a:xfrm>
            <a:off x="374650" y="709613"/>
            <a:ext cx="481965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Q &amp; A’s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09588" y="5349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0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18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5" descr="SalesEvent14_PPTTemplateBG_v1-2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6832602" cy="6858000"/>
          </a:xfrm>
          <a:prstGeom prst="rect">
            <a:avLst/>
          </a:prstGeom>
          <a:gradFill flip="none" rotWithShape="1">
            <a:gsLst>
              <a:gs pos="55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01650" y="3062288"/>
            <a:ext cx="4327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01650" y="3740150"/>
            <a:ext cx="4327525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pic>
        <p:nvPicPr>
          <p:cNvPr id="13" name="Picture 13" descr="DeliveringOurPromis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652463"/>
            <a:ext cx="43926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93713" y="522288"/>
            <a:ext cx="433546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93713" y="2268538"/>
            <a:ext cx="4335462" cy="476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387347" y="2368551"/>
            <a:ext cx="4302129" cy="620183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ts val="2900"/>
              </a:lnSpc>
              <a:defRPr sz="2800" b="1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387347" y="3090333"/>
            <a:ext cx="4302129" cy="620184"/>
          </a:xfrm>
          <a:prstGeom prst="rect">
            <a:avLst/>
          </a:prstGeom>
        </p:spPr>
        <p:txBody>
          <a:bodyPr vert="horz" anchor="ctr"/>
          <a:lstStyle>
            <a:lvl1pPr>
              <a:defRPr b="0" i="0">
                <a:latin typeface="+mj-lt"/>
                <a:cs typeface="Univers LT Std 47 Cn Lt"/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97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461543BA-3476-4616-8136-6FA6CD8B5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71755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7650" y="1447801"/>
            <a:ext cx="4318000" cy="488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732338" y="1447800"/>
            <a:ext cx="4138612" cy="136313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741863" y="2963864"/>
            <a:ext cx="1981200" cy="13874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883400" y="2963863"/>
            <a:ext cx="1987550" cy="1397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4724400" y="4513264"/>
            <a:ext cx="4146550" cy="18240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2056988C-642F-4C86-8487-F32EEFF49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08309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47650" y="1447801"/>
            <a:ext cx="4318000" cy="488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32868" y="1447801"/>
            <a:ext cx="4138083" cy="4889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92ADC84-2228-4E4D-8600-2DDB15259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9631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65650" y="1447801"/>
            <a:ext cx="4305300" cy="488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47652" y="1447801"/>
            <a:ext cx="4138083" cy="4889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C17895D3-9F59-4483-9A96-278550B9D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41279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7650" y="1447800"/>
            <a:ext cx="8623300" cy="2006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724400" y="5062537"/>
            <a:ext cx="1854200" cy="1274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748465" y="3666068"/>
            <a:ext cx="2122487" cy="267123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47650" y="3666068"/>
            <a:ext cx="4318000" cy="267123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4724402" y="3666067"/>
            <a:ext cx="1845733" cy="123613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BD90890-D28D-475D-89C5-03E6D2154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25226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"/>
          <p:cNvSpPr>
            <a:spLocks noChangeArrowheads="1"/>
          </p:cNvSpPr>
          <p:nvPr userDrawn="1"/>
        </p:nvSpPr>
        <p:spPr bwMode="auto">
          <a:xfrm>
            <a:off x="3175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5600"/>
              </a:lnSpc>
            </a:pPr>
            <a:endParaRPr lang="en-US" altLang="en-US" sz="56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27" name="Picture 13" descr="DeliveringOurPromise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652463"/>
            <a:ext cx="43926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93713" y="522288"/>
            <a:ext cx="433546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493713" y="2268538"/>
            <a:ext cx="4335462" cy="4762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31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32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</p:sldLayoutIdLst>
  <p:txStyles>
    <p:titleStyle>
      <a:lvl1pPr algn="l" defTabSz="457200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600" b="1" kern="1200" cap="all">
          <a:solidFill>
            <a:srgbClr val="FFFFFF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l" defTabSz="457200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2pPr>
      <a:lvl3pPr algn="l" defTabSz="457200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3pPr>
      <a:lvl4pPr algn="l" defTabSz="457200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4pPr>
      <a:lvl5pPr algn="l" defTabSz="457200" rtl="0" eaLnBrk="0" fontAlgn="base" hangingPunct="0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defTabSz="457200" rtl="0" fontAlgn="base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defTabSz="457200" rtl="0" fontAlgn="base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defTabSz="457200" rtl="0" fontAlgn="base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defTabSz="457200" rtl="0" fontAlgn="base">
        <a:lnSpc>
          <a:spcPts val="5600"/>
        </a:lnSpc>
        <a:spcBef>
          <a:spcPct val="0"/>
        </a:spcBef>
        <a:spcAft>
          <a:spcPct val="0"/>
        </a:spcAft>
        <a:defRPr sz="5600" b="1">
          <a:solidFill>
            <a:srgbClr val="FFFFFF"/>
          </a:solidFill>
          <a:latin typeface="Arial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rgbClr val="FFFFFF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rgbClr val="FFFFFF"/>
          </a:solidFill>
          <a:latin typeface="+mj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rgbClr val="FFFFFF"/>
          </a:solidFill>
          <a:latin typeface="+mj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rgbClr val="FFFFFF"/>
          </a:solidFill>
          <a:latin typeface="+mj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rgbClr val="FFFFFF"/>
          </a:solidFill>
          <a:latin typeface="+mj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447800"/>
            <a:ext cx="86233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30175" y="192088"/>
            <a:ext cx="800735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16800" y="6343650"/>
            <a:ext cx="15478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r>
              <a:rPr lang="en-US" altLang="en-US"/>
              <a:t>PAGE </a:t>
            </a:r>
            <a:fld id="{571BA1B4-1826-45C7-88F6-B3395BBD68AB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6149" name="Group 4"/>
          <p:cNvGrpSpPr>
            <a:grpSpLocks/>
          </p:cNvGrpSpPr>
          <p:nvPr userDrawn="1"/>
        </p:nvGrpSpPr>
        <p:grpSpPr bwMode="auto">
          <a:xfrm>
            <a:off x="8513763" y="200025"/>
            <a:ext cx="409575" cy="404813"/>
            <a:chOff x="1633" y="1249"/>
            <a:chExt cx="2614" cy="2614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755" y="1372"/>
              <a:ext cx="2371" cy="2368"/>
            </a:xfrm>
            <a:custGeom>
              <a:avLst/>
              <a:gdLst>
                <a:gd name="T0" fmla="*/ 2613 w 4740"/>
                <a:gd name="T1" fmla="*/ 14 h 4741"/>
                <a:gd name="T2" fmla="*/ 2906 w 4740"/>
                <a:gd name="T3" fmla="*/ 62 h 4741"/>
                <a:gd name="T4" fmla="*/ 3184 w 4740"/>
                <a:gd name="T5" fmla="*/ 145 h 4741"/>
                <a:gd name="T6" fmla="*/ 3449 w 4740"/>
                <a:gd name="T7" fmla="*/ 261 h 4741"/>
                <a:gd name="T8" fmla="*/ 3695 w 4740"/>
                <a:gd name="T9" fmla="*/ 406 h 4741"/>
                <a:gd name="T10" fmla="*/ 3921 w 4740"/>
                <a:gd name="T11" fmla="*/ 580 h 4741"/>
                <a:gd name="T12" fmla="*/ 4125 w 4740"/>
                <a:gd name="T13" fmla="*/ 778 h 4741"/>
                <a:gd name="T14" fmla="*/ 4303 w 4740"/>
                <a:gd name="T15" fmla="*/ 999 h 4741"/>
                <a:gd name="T16" fmla="*/ 4454 w 4740"/>
                <a:gd name="T17" fmla="*/ 1242 h 4741"/>
                <a:gd name="T18" fmla="*/ 4576 w 4740"/>
                <a:gd name="T19" fmla="*/ 1503 h 4741"/>
                <a:gd name="T20" fmla="*/ 4666 w 4740"/>
                <a:gd name="T21" fmla="*/ 1779 h 4741"/>
                <a:gd name="T22" fmla="*/ 4721 w 4740"/>
                <a:gd name="T23" fmla="*/ 2069 h 4741"/>
                <a:gd name="T24" fmla="*/ 4740 w 4740"/>
                <a:gd name="T25" fmla="*/ 2371 h 4741"/>
                <a:gd name="T26" fmla="*/ 4721 w 4740"/>
                <a:gd name="T27" fmla="*/ 2673 h 4741"/>
                <a:gd name="T28" fmla="*/ 4666 w 4740"/>
                <a:gd name="T29" fmla="*/ 2963 h 4741"/>
                <a:gd name="T30" fmla="*/ 4576 w 4740"/>
                <a:gd name="T31" fmla="*/ 3240 h 4741"/>
                <a:gd name="T32" fmla="*/ 4454 w 4740"/>
                <a:gd name="T33" fmla="*/ 3500 h 4741"/>
                <a:gd name="T34" fmla="*/ 4303 w 4740"/>
                <a:gd name="T35" fmla="*/ 3743 h 4741"/>
                <a:gd name="T36" fmla="*/ 4125 w 4740"/>
                <a:gd name="T37" fmla="*/ 3964 h 4741"/>
                <a:gd name="T38" fmla="*/ 3921 w 4740"/>
                <a:gd name="T39" fmla="*/ 4163 h 4741"/>
                <a:gd name="T40" fmla="*/ 3695 w 4740"/>
                <a:gd name="T41" fmla="*/ 4337 h 4741"/>
                <a:gd name="T42" fmla="*/ 3449 w 4740"/>
                <a:gd name="T43" fmla="*/ 4482 h 4741"/>
                <a:gd name="T44" fmla="*/ 3184 w 4740"/>
                <a:gd name="T45" fmla="*/ 4597 h 4741"/>
                <a:gd name="T46" fmla="*/ 2906 w 4740"/>
                <a:gd name="T47" fmla="*/ 4680 h 4741"/>
                <a:gd name="T48" fmla="*/ 2613 w 4740"/>
                <a:gd name="T49" fmla="*/ 4728 h 4741"/>
                <a:gd name="T50" fmla="*/ 2309 w 4740"/>
                <a:gd name="T51" fmla="*/ 4740 h 4741"/>
                <a:gd name="T52" fmla="*/ 2009 w 4740"/>
                <a:gd name="T53" fmla="*/ 4713 h 4741"/>
                <a:gd name="T54" fmla="*/ 1721 w 4740"/>
                <a:gd name="T55" fmla="*/ 4651 h 4741"/>
                <a:gd name="T56" fmla="*/ 1448 w 4740"/>
                <a:gd name="T57" fmla="*/ 4554 h 4741"/>
                <a:gd name="T58" fmla="*/ 1191 w 4740"/>
                <a:gd name="T59" fmla="*/ 4426 h 4741"/>
                <a:gd name="T60" fmla="*/ 953 w 4740"/>
                <a:gd name="T61" fmla="*/ 4270 h 4741"/>
                <a:gd name="T62" fmla="*/ 735 w 4740"/>
                <a:gd name="T63" fmla="*/ 4087 h 4741"/>
                <a:gd name="T64" fmla="*/ 542 w 4740"/>
                <a:gd name="T65" fmla="*/ 3878 h 4741"/>
                <a:gd name="T66" fmla="*/ 375 w 4740"/>
                <a:gd name="T67" fmla="*/ 3648 h 4741"/>
                <a:gd name="T68" fmla="*/ 234 w 4740"/>
                <a:gd name="T69" fmla="*/ 3399 h 4741"/>
                <a:gd name="T70" fmla="*/ 125 w 4740"/>
                <a:gd name="T71" fmla="*/ 3132 h 4741"/>
                <a:gd name="T72" fmla="*/ 49 w 4740"/>
                <a:gd name="T73" fmla="*/ 2848 h 4741"/>
                <a:gd name="T74" fmla="*/ 7 w 4740"/>
                <a:gd name="T75" fmla="*/ 2553 h 4741"/>
                <a:gd name="T76" fmla="*/ 4 w 4740"/>
                <a:gd name="T77" fmla="*/ 2249 h 4741"/>
                <a:gd name="T78" fmla="*/ 37 w 4740"/>
                <a:gd name="T79" fmla="*/ 1952 h 4741"/>
                <a:gd name="T80" fmla="*/ 107 w 4740"/>
                <a:gd name="T81" fmla="*/ 1667 h 4741"/>
                <a:gd name="T82" fmla="*/ 210 w 4740"/>
                <a:gd name="T83" fmla="*/ 1397 h 4741"/>
                <a:gd name="T84" fmla="*/ 344 w 4740"/>
                <a:gd name="T85" fmla="*/ 1143 h 4741"/>
                <a:gd name="T86" fmla="*/ 506 w 4740"/>
                <a:gd name="T87" fmla="*/ 908 h 4741"/>
                <a:gd name="T88" fmla="*/ 695 w 4740"/>
                <a:gd name="T89" fmla="*/ 696 h 4741"/>
                <a:gd name="T90" fmla="*/ 908 w 4740"/>
                <a:gd name="T91" fmla="*/ 507 h 4741"/>
                <a:gd name="T92" fmla="*/ 1142 w 4740"/>
                <a:gd name="T93" fmla="*/ 345 h 4741"/>
                <a:gd name="T94" fmla="*/ 1395 w 4740"/>
                <a:gd name="T95" fmla="*/ 211 h 4741"/>
                <a:gd name="T96" fmla="*/ 1666 w 4740"/>
                <a:gd name="T97" fmla="*/ 109 h 4741"/>
                <a:gd name="T98" fmla="*/ 1951 w 4740"/>
                <a:gd name="T99" fmla="*/ 38 h 4741"/>
                <a:gd name="T100" fmla="*/ 2249 w 4740"/>
                <a:gd name="T101" fmla="*/ 5 h 47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740" h="4741">
                  <a:moveTo>
                    <a:pt x="2370" y="0"/>
                  </a:moveTo>
                  <a:lnTo>
                    <a:pt x="2431" y="3"/>
                  </a:lnTo>
                  <a:lnTo>
                    <a:pt x="2492" y="5"/>
                  </a:lnTo>
                  <a:lnTo>
                    <a:pt x="2553" y="8"/>
                  </a:lnTo>
                  <a:lnTo>
                    <a:pt x="2613" y="14"/>
                  </a:lnTo>
                  <a:lnTo>
                    <a:pt x="2672" y="21"/>
                  </a:lnTo>
                  <a:lnTo>
                    <a:pt x="2731" y="29"/>
                  </a:lnTo>
                  <a:lnTo>
                    <a:pt x="2789" y="38"/>
                  </a:lnTo>
                  <a:lnTo>
                    <a:pt x="2848" y="50"/>
                  </a:lnTo>
                  <a:lnTo>
                    <a:pt x="2906" y="62"/>
                  </a:lnTo>
                  <a:lnTo>
                    <a:pt x="2962" y="76"/>
                  </a:lnTo>
                  <a:lnTo>
                    <a:pt x="3019" y="91"/>
                  </a:lnTo>
                  <a:lnTo>
                    <a:pt x="3075" y="109"/>
                  </a:lnTo>
                  <a:lnTo>
                    <a:pt x="3130" y="126"/>
                  </a:lnTo>
                  <a:lnTo>
                    <a:pt x="3184" y="145"/>
                  </a:lnTo>
                  <a:lnTo>
                    <a:pt x="3239" y="166"/>
                  </a:lnTo>
                  <a:lnTo>
                    <a:pt x="3293" y="188"/>
                  </a:lnTo>
                  <a:lnTo>
                    <a:pt x="3346" y="211"/>
                  </a:lnTo>
                  <a:lnTo>
                    <a:pt x="3398" y="235"/>
                  </a:lnTo>
                  <a:lnTo>
                    <a:pt x="3449" y="261"/>
                  </a:lnTo>
                  <a:lnTo>
                    <a:pt x="3500" y="287"/>
                  </a:lnTo>
                  <a:lnTo>
                    <a:pt x="3550" y="316"/>
                  </a:lnTo>
                  <a:lnTo>
                    <a:pt x="3599" y="345"/>
                  </a:lnTo>
                  <a:lnTo>
                    <a:pt x="3648" y="375"/>
                  </a:lnTo>
                  <a:lnTo>
                    <a:pt x="3695" y="406"/>
                  </a:lnTo>
                  <a:lnTo>
                    <a:pt x="3742" y="439"/>
                  </a:lnTo>
                  <a:lnTo>
                    <a:pt x="3788" y="473"/>
                  </a:lnTo>
                  <a:lnTo>
                    <a:pt x="3833" y="507"/>
                  </a:lnTo>
                  <a:lnTo>
                    <a:pt x="3878" y="543"/>
                  </a:lnTo>
                  <a:lnTo>
                    <a:pt x="3921" y="580"/>
                  </a:lnTo>
                  <a:lnTo>
                    <a:pt x="3963" y="618"/>
                  </a:lnTo>
                  <a:lnTo>
                    <a:pt x="4005" y="656"/>
                  </a:lnTo>
                  <a:lnTo>
                    <a:pt x="4046" y="696"/>
                  </a:lnTo>
                  <a:lnTo>
                    <a:pt x="4085" y="736"/>
                  </a:lnTo>
                  <a:lnTo>
                    <a:pt x="4125" y="778"/>
                  </a:lnTo>
                  <a:lnTo>
                    <a:pt x="4163" y="820"/>
                  </a:lnTo>
                  <a:lnTo>
                    <a:pt x="4198" y="864"/>
                  </a:lnTo>
                  <a:lnTo>
                    <a:pt x="4234" y="908"/>
                  </a:lnTo>
                  <a:lnTo>
                    <a:pt x="4270" y="954"/>
                  </a:lnTo>
                  <a:lnTo>
                    <a:pt x="4303" y="999"/>
                  </a:lnTo>
                  <a:lnTo>
                    <a:pt x="4335" y="1046"/>
                  </a:lnTo>
                  <a:lnTo>
                    <a:pt x="4367" y="1095"/>
                  </a:lnTo>
                  <a:lnTo>
                    <a:pt x="4396" y="1143"/>
                  </a:lnTo>
                  <a:lnTo>
                    <a:pt x="4426" y="1191"/>
                  </a:lnTo>
                  <a:lnTo>
                    <a:pt x="4454" y="1242"/>
                  </a:lnTo>
                  <a:lnTo>
                    <a:pt x="4481" y="1293"/>
                  </a:lnTo>
                  <a:lnTo>
                    <a:pt x="4506" y="1344"/>
                  </a:lnTo>
                  <a:lnTo>
                    <a:pt x="4531" y="1397"/>
                  </a:lnTo>
                  <a:lnTo>
                    <a:pt x="4554" y="1450"/>
                  </a:lnTo>
                  <a:lnTo>
                    <a:pt x="4576" y="1503"/>
                  </a:lnTo>
                  <a:lnTo>
                    <a:pt x="4596" y="1557"/>
                  </a:lnTo>
                  <a:lnTo>
                    <a:pt x="4615" y="1611"/>
                  </a:lnTo>
                  <a:lnTo>
                    <a:pt x="4634" y="1667"/>
                  </a:lnTo>
                  <a:lnTo>
                    <a:pt x="4650" y="1723"/>
                  </a:lnTo>
                  <a:lnTo>
                    <a:pt x="4666" y="1779"/>
                  </a:lnTo>
                  <a:lnTo>
                    <a:pt x="4680" y="1837"/>
                  </a:lnTo>
                  <a:lnTo>
                    <a:pt x="4693" y="1894"/>
                  </a:lnTo>
                  <a:lnTo>
                    <a:pt x="4703" y="1952"/>
                  </a:lnTo>
                  <a:lnTo>
                    <a:pt x="4713" y="2011"/>
                  </a:lnTo>
                  <a:lnTo>
                    <a:pt x="4721" y="2069"/>
                  </a:lnTo>
                  <a:lnTo>
                    <a:pt x="4728" y="2129"/>
                  </a:lnTo>
                  <a:lnTo>
                    <a:pt x="4733" y="2189"/>
                  </a:lnTo>
                  <a:lnTo>
                    <a:pt x="4737" y="2249"/>
                  </a:lnTo>
                  <a:lnTo>
                    <a:pt x="4740" y="2310"/>
                  </a:lnTo>
                  <a:lnTo>
                    <a:pt x="4740" y="2371"/>
                  </a:lnTo>
                  <a:lnTo>
                    <a:pt x="4740" y="2432"/>
                  </a:lnTo>
                  <a:lnTo>
                    <a:pt x="4737" y="2493"/>
                  </a:lnTo>
                  <a:lnTo>
                    <a:pt x="4733" y="2553"/>
                  </a:lnTo>
                  <a:lnTo>
                    <a:pt x="4728" y="2613"/>
                  </a:lnTo>
                  <a:lnTo>
                    <a:pt x="4721" y="2673"/>
                  </a:lnTo>
                  <a:lnTo>
                    <a:pt x="4713" y="2732"/>
                  </a:lnTo>
                  <a:lnTo>
                    <a:pt x="4703" y="2790"/>
                  </a:lnTo>
                  <a:lnTo>
                    <a:pt x="4693" y="2848"/>
                  </a:lnTo>
                  <a:lnTo>
                    <a:pt x="4680" y="2906"/>
                  </a:lnTo>
                  <a:lnTo>
                    <a:pt x="4666" y="2963"/>
                  </a:lnTo>
                  <a:lnTo>
                    <a:pt x="4650" y="3020"/>
                  </a:lnTo>
                  <a:lnTo>
                    <a:pt x="4634" y="3075"/>
                  </a:lnTo>
                  <a:lnTo>
                    <a:pt x="4615" y="3132"/>
                  </a:lnTo>
                  <a:lnTo>
                    <a:pt x="4596" y="3186"/>
                  </a:lnTo>
                  <a:lnTo>
                    <a:pt x="4576" y="3240"/>
                  </a:lnTo>
                  <a:lnTo>
                    <a:pt x="4554" y="3293"/>
                  </a:lnTo>
                  <a:lnTo>
                    <a:pt x="4531" y="3346"/>
                  </a:lnTo>
                  <a:lnTo>
                    <a:pt x="4506" y="3399"/>
                  </a:lnTo>
                  <a:lnTo>
                    <a:pt x="4481" y="3449"/>
                  </a:lnTo>
                  <a:lnTo>
                    <a:pt x="4454" y="3500"/>
                  </a:lnTo>
                  <a:lnTo>
                    <a:pt x="4426" y="3551"/>
                  </a:lnTo>
                  <a:lnTo>
                    <a:pt x="4396" y="3599"/>
                  </a:lnTo>
                  <a:lnTo>
                    <a:pt x="4367" y="3648"/>
                  </a:lnTo>
                  <a:lnTo>
                    <a:pt x="4335" y="3696"/>
                  </a:lnTo>
                  <a:lnTo>
                    <a:pt x="4303" y="3743"/>
                  </a:lnTo>
                  <a:lnTo>
                    <a:pt x="4270" y="3788"/>
                  </a:lnTo>
                  <a:lnTo>
                    <a:pt x="4234" y="3834"/>
                  </a:lnTo>
                  <a:lnTo>
                    <a:pt x="4198" y="3878"/>
                  </a:lnTo>
                  <a:lnTo>
                    <a:pt x="4163" y="3922"/>
                  </a:lnTo>
                  <a:lnTo>
                    <a:pt x="4125" y="3964"/>
                  </a:lnTo>
                  <a:lnTo>
                    <a:pt x="4085" y="4006"/>
                  </a:lnTo>
                  <a:lnTo>
                    <a:pt x="4046" y="4046"/>
                  </a:lnTo>
                  <a:lnTo>
                    <a:pt x="4005" y="4087"/>
                  </a:lnTo>
                  <a:lnTo>
                    <a:pt x="3963" y="4125"/>
                  </a:lnTo>
                  <a:lnTo>
                    <a:pt x="3921" y="4163"/>
                  </a:lnTo>
                  <a:lnTo>
                    <a:pt x="3878" y="4199"/>
                  </a:lnTo>
                  <a:lnTo>
                    <a:pt x="3833" y="4235"/>
                  </a:lnTo>
                  <a:lnTo>
                    <a:pt x="3788" y="4270"/>
                  </a:lnTo>
                  <a:lnTo>
                    <a:pt x="3742" y="4303"/>
                  </a:lnTo>
                  <a:lnTo>
                    <a:pt x="3695" y="4337"/>
                  </a:lnTo>
                  <a:lnTo>
                    <a:pt x="3648" y="4368"/>
                  </a:lnTo>
                  <a:lnTo>
                    <a:pt x="3599" y="4398"/>
                  </a:lnTo>
                  <a:lnTo>
                    <a:pt x="3550" y="4426"/>
                  </a:lnTo>
                  <a:lnTo>
                    <a:pt x="3500" y="4455"/>
                  </a:lnTo>
                  <a:lnTo>
                    <a:pt x="3449" y="4482"/>
                  </a:lnTo>
                  <a:lnTo>
                    <a:pt x="3398" y="4507"/>
                  </a:lnTo>
                  <a:lnTo>
                    <a:pt x="3346" y="4531"/>
                  </a:lnTo>
                  <a:lnTo>
                    <a:pt x="3293" y="4554"/>
                  </a:lnTo>
                  <a:lnTo>
                    <a:pt x="3239" y="4576"/>
                  </a:lnTo>
                  <a:lnTo>
                    <a:pt x="3184" y="4597"/>
                  </a:lnTo>
                  <a:lnTo>
                    <a:pt x="3130" y="4616"/>
                  </a:lnTo>
                  <a:lnTo>
                    <a:pt x="3075" y="4634"/>
                  </a:lnTo>
                  <a:lnTo>
                    <a:pt x="3019" y="4651"/>
                  </a:lnTo>
                  <a:lnTo>
                    <a:pt x="2962" y="4666"/>
                  </a:lnTo>
                  <a:lnTo>
                    <a:pt x="2906" y="4680"/>
                  </a:lnTo>
                  <a:lnTo>
                    <a:pt x="2848" y="4693"/>
                  </a:lnTo>
                  <a:lnTo>
                    <a:pt x="2789" y="4704"/>
                  </a:lnTo>
                  <a:lnTo>
                    <a:pt x="2731" y="4713"/>
                  </a:lnTo>
                  <a:lnTo>
                    <a:pt x="2672" y="4721"/>
                  </a:lnTo>
                  <a:lnTo>
                    <a:pt x="2613" y="4728"/>
                  </a:lnTo>
                  <a:lnTo>
                    <a:pt x="2553" y="4734"/>
                  </a:lnTo>
                  <a:lnTo>
                    <a:pt x="2492" y="4737"/>
                  </a:lnTo>
                  <a:lnTo>
                    <a:pt x="2431" y="4740"/>
                  </a:lnTo>
                  <a:lnTo>
                    <a:pt x="2370" y="4741"/>
                  </a:lnTo>
                  <a:lnTo>
                    <a:pt x="2309" y="4740"/>
                  </a:lnTo>
                  <a:lnTo>
                    <a:pt x="2249" y="4737"/>
                  </a:lnTo>
                  <a:lnTo>
                    <a:pt x="2188" y="4734"/>
                  </a:lnTo>
                  <a:lnTo>
                    <a:pt x="2128" y="4728"/>
                  </a:lnTo>
                  <a:lnTo>
                    <a:pt x="2068" y="4721"/>
                  </a:lnTo>
                  <a:lnTo>
                    <a:pt x="2009" y="4713"/>
                  </a:lnTo>
                  <a:lnTo>
                    <a:pt x="1951" y="4704"/>
                  </a:lnTo>
                  <a:lnTo>
                    <a:pt x="1893" y="4693"/>
                  </a:lnTo>
                  <a:lnTo>
                    <a:pt x="1835" y="4680"/>
                  </a:lnTo>
                  <a:lnTo>
                    <a:pt x="1778" y="4666"/>
                  </a:lnTo>
                  <a:lnTo>
                    <a:pt x="1721" y="4651"/>
                  </a:lnTo>
                  <a:lnTo>
                    <a:pt x="1666" y="4634"/>
                  </a:lnTo>
                  <a:lnTo>
                    <a:pt x="1611" y="4616"/>
                  </a:lnTo>
                  <a:lnTo>
                    <a:pt x="1556" y="4597"/>
                  </a:lnTo>
                  <a:lnTo>
                    <a:pt x="1501" y="4576"/>
                  </a:lnTo>
                  <a:lnTo>
                    <a:pt x="1448" y="4554"/>
                  </a:lnTo>
                  <a:lnTo>
                    <a:pt x="1395" y="4531"/>
                  </a:lnTo>
                  <a:lnTo>
                    <a:pt x="1344" y="4507"/>
                  </a:lnTo>
                  <a:lnTo>
                    <a:pt x="1292" y="4482"/>
                  </a:lnTo>
                  <a:lnTo>
                    <a:pt x="1241" y="4455"/>
                  </a:lnTo>
                  <a:lnTo>
                    <a:pt x="1191" y="4426"/>
                  </a:lnTo>
                  <a:lnTo>
                    <a:pt x="1142" y="4398"/>
                  </a:lnTo>
                  <a:lnTo>
                    <a:pt x="1094" y="4368"/>
                  </a:lnTo>
                  <a:lnTo>
                    <a:pt x="1045" y="4337"/>
                  </a:lnTo>
                  <a:lnTo>
                    <a:pt x="999" y="4303"/>
                  </a:lnTo>
                  <a:lnTo>
                    <a:pt x="953" y="4270"/>
                  </a:lnTo>
                  <a:lnTo>
                    <a:pt x="908" y="4235"/>
                  </a:lnTo>
                  <a:lnTo>
                    <a:pt x="863" y="4199"/>
                  </a:lnTo>
                  <a:lnTo>
                    <a:pt x="819" y="4163"/>
                  </a:lnTo>
                  <a:lnTo>
                    <a:pt x="777" y="4125"/>
                  </a:lnTo>
                  <a:lnTo>
                    <a:pt x="735" y="4087"/>
                  </a:lnTo>
                  <a:lnTo>
                    <a:pt x="695" y="4046"/>
                  </a:lnTo>
                  <a:lnTo>
                    <a:pt x="656" y="4006"/>
                  </a:lnTo>
                  <a:lnTo>
                    <a:pt x="617" y="3964"/>
                  </a:lnTo>
                  <a:lnTo>
                    <a:pt x="579" y="3922"/>
                  </a:lnTo>
                  <a:lnTo>
                    <a:pt x="542" y="3878"/>
                  </a:lnTo>
                  <a:lnTo>
                    <a:pt x="506" y="3834"/>
                  </a:lnTo>
                  <a:lnTo>
                    <a:pt x="471" y="3788"/>
                  </a:lnTo>
                  <a:lnTo>
                    <a:pt x="438" y="3743"/>
                  </a:lnTo>
                  <a:lnTo>
                    <a:pt x="406" y="3696"/>
                  </a:lnTo>
                  <a:lnTo>
                    <a:pt x="375" y="3648"/>
                  </a:lnTo>
                  <a:lnTo>
                    <a:pt x="344" y="3599"/>
                  </a:lnTo>
                  <a:lnTo>
                    <a:pt x="315" y="3551"/>
                  </a:lnTo>
                  <a:lnTo>
                    <a:pt x="287" y="3500"/>
                  </a:lnTo>
                  <a:lnTo>
                    <a:pt x="259" y="3449"/>
                  </a:lnTo>
                  <a:lnTo>
                    <a:pt x="234" y="3399"/>
                  </a:lnTo>
                  <a:lnTo>
                    <a:pt x="210" y="3346"/>
                  </a:lnTo>
                  <a:lnTo>
                    <a:pt x="187" y="3293"/>
                  </a:lnTo>
                  <a:lnTo>
                    <a:pt x="165" y="3240"/>
                  </a:lnTo>
                  <a:lnTo>
                    <a:pt x="144" y="3186"/>
                  </a:lnTo>
                  <a:lnTo>
                    <a:pt x="125" y="3132"/>
                  </a:lnTo>
                  <a:lnTo>
                    <a:pt x="107" y="3075"/>
                  </a:lnTo>
                  <a:lnTo>
                    <a:pt x="90" y="3020"/>
                  </a:lnTo>
                  <a:lnTo>
                    <a:pt x="75" y="2963"/>
                  </a:lnTo>
                  <a:lnTo>
                    <a:pt x="61" y="2906"/>
                  </a:lnTo>
                  <a:lnTo>
                    <a:pt x="49" y="2848"/>
                  </a:lnTo>
                  <a:lnTo>
                    <a:pt x="37" y="2790"/>
                  </a:lnTo>
                  <a:lnTo>
                    <a:pt x="28" y="2732"/>
                  </a:lnTo>
                  <a:lnTo>
                    <a:pt x="20" y="2673"/>
                  </a:lnTo>
                  <a:lnTo>
                    <a:pt x="13" y="2613"/>
                  </a:lnTo>
                  <a:lnTo>
                    <a:pt x="7" y="2553"/>
                  </a:lnTo>
                  <a:lnTo>
                    <a:pt x="4" y="2493"/>
                  </a:lnTo>
                  <a:lnTo>
                    <a:pt x="1" y="2432"/>
                  </a:lnTo>
                  <a:lnTo>
                    <a:pt x="0" y="2371"/>
                  </a:lnTo>
                  <a:lnTo>
                    <a:pt x="1" y="2310"/>
                  </a:lnTo>
                  <a:lnTo>
                    <a:pt x="4" y="2249"/>
                  </a:lnTo>
                  <a:lnTo>
                    <a:pt x="7" y="2189"/>
                  </a:lnTo>
                  <a:lnTo>
                    <a:pt x="13" y="2129"/>
                  </a:lnTo>
                  <a:lnTo>
                    <a:pt x="20" y="2069"/>
                  </a:lnTo>
                  <a:lnTo>
                    <a:pt x="28" y="2011"/>
                  </a:lnTo>
                  <a:lnTo>
                    <a:pt x="37" y="1952"/>
                  </a:lnTo>
                  <a:lnTo>
                    <a:pt x="49" y="1894"/>
                  </a:lnTo>
                  <a:lnTo>
                    <a:pt x="61" y="1837"/>
                  </a:lnTo>
                  <a:lnTo>
                    <a:pt x="75" y="1779"/>
                  </a:lnTo>
                  <a:lnTo>
                    <a:pt x="90" y="1723"/>
                  </a:lnTo>
                  <a:lnTo>
                    <a:pt x="107" y="1667"/>
                  </a:lnTo>
                  <a:lnTo>
                    <a:pt x="125" y="1611"/>
                  </a:lnTo>
                  <a:lnTo>
                    <a:pt x="144" y="1557"/>
                  </a:lnTo>
                  <a:lnTo>
                    <a:pt x="165" y="1503"/>
                  </a:lnTo>
                  <a:lnTo>
                    <a:pt x="187" y="1450"/>
                  </a:lnTo>
                  <a:lnTo>
                    <a:pt x="210" y="1397"/>
                  </a:lnTo>
                  <a:lnTo>
                    <a:pt x="234" y="1344"/>
                  </a:lnTo>
                  <a:lnTo>
                    <a:pt x="259" y="1293"/>
                  </a:lnTo>
                  <a:lnTo>
                    <a:pt x="287" y="1242"/>
                  </a:lnTo>
                  <a:lnTo>
                    <a:pt x="315" y="1191"/>
                  </a:lnTo>
                  <a:lnTo>
                    <a:pt x="344" y="1143"/>
                  </a:lnTo>
                  <a:lnTo>
                    <a:pt x="375" y="1095"/>
                  </a:lnTo>
                  <a:lnTo>
                    <a:pt x="406" y="1046"/>
                  </a:lnTo>
                  <a:lnTo>
                    <a:pt x="438" y="999"/>
                  </a:lnTo>
                  <a:lnTo>
                    <a:pt x="471" y="954"/>
                  </a:lnTo>
                  <a:lnTo>
                    <a:pt x="506" y="908"/>
                  </a:lnTo>
                  <a:lnTo>
                    <a:pt x="542" y="864"/>
                  </a:lnTo>
                  <a:lnTo>
                    <a:pt x="579" y="820"/>
                  </a:lnTo>
                  <a:lnTo>
                    <a:pt x="617" y="778"/>
                  </a:lnTo>
                  <a:lnTo>
                    <a:pt x="656" y="736"/>
                  </a:lnTo>
                  <a:lnTo>
                    <a:pt x="695" y="696"/>
                  </a:lnTo>
                  <a:lnTo>
                    <a:pt x="735" y="656"/>
                  </a:lnTo>
                  <a:lnTo>
                    <a:pt x="777" y="618"/>
                  </a:lnTo>
                  <a:lnTo>
                    <a:pt x="819" y="580"/>
                  </a:lnTo>
                  <a:lnTo>
                    <a:pt x="863" y="543"/>
                  </a:lnTo>
                  <a:lnTo>
                    <a:pt x="908" y="507"/>
                  </a:lnTo>
                  <a:lnTo>
                    <a:pt x="953" y="473"/>
                  </a:lnTo>
                  <a:lnTo>
                    <a:pt x="999" y="439"/>
                  </a:lnTo>
                  <a:lnTo>
                    <a:pt x="1045" y="406"/>
                  </a:lnTo>
                  <a:lnTo>
                    <a:pt x="1094" y="375"/>
                  </a:lnTo>
                  <a:lnTo>
                    <a:pt x="1142" y="345"/>
                  </a:lnTo>
                  <a:lnTo>
                    <a:pt x="1191" y="316"/>
                  </a:lnTo>
                  <a:lnTo>
                    <a:pt x="1241" y="287"/>
                  </a:lnTo>
                  <a:lnTo>
                    <a:pt x="1292" y="261"/>
                  </a:lnTo>
                  <a:lnTo>
                    <a:pt x="1344" y="235"/>
                  </a:lnTo>
                  <a:lnTo>
                    <a:pt x="1395" y="211"/>
                  </a:lnTo>
                  <a:lnTo>
                    <a:pt x="1448" y="188"/>
                  </a:lnTo>
                  <a:lnTo>
                    <a:pt x="1501" y="166"/>
                  </a:lnTo>
                  <a:lnTo>
                    <a:pt x="1556" y="145"/>
                  </a:lnTo>
                  <a:lnTo>
                    <a:pt x="1611" y="126"/>
                  </a:lnTo>
                  <a:lnTo>
                    <a:pt x="1666" y="109"/>
                  </a:lnTo>
                  <a:lnTo>
                    <a:pt x="1721" y="91"/>
                  </a:lnTo>
                  <a:lnTo>
                    <a:pt x="1778" y="76"/>
                  </a:lnTo>
                  <a:lnTo>
                    <a:pt x="1835" y="62"/>
                  </a:lnTo>
                  <a:lnTo>
                    <a:pt x="1893" y="50"/>
                  </a:lnTo>
                  <a:lnTo>
                    <a:pt x="1951" y="38"/>
                  </a:lnTo>
                  <a:lnTo>
                    <a:pt x="2009" y="29"/>
                  </a:lnTo>
                  <a:lnTo>
                    <a:pt x="2068" y="21"/>
                  </a:lnTo>
                  <a:lnTo>
                    <a:pt x="2128" y="14"/>
                  </a:lnTo>
                  <a:lnTo>
                    <a:pt x="2188" y="8"/>
                  </a:lnTo>
                  <a:lnTo>
                    <a:pt x="2249" y="5"/>
                  </a:lnTo>
                  <a:lnTo>
                    <a:pt x="2309" y="3"/>
                  </a:lnTo>
                  <a:lnTo>
                    <a:pt x="2370" y="1"/>
                  </a:lnTo>
                  <a:lnTo>
                    <a:pt x="23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1633" y="1249"/>
              <a:ext cx="2614" cy="2614"/>
            </a:xfrm>
            <a:custGeom>
              <a:avLst/>
              <a:gdLst>
                <a:gd name="T0" fmla="*/ 2217 w 5228"/>
                <a:gd name="T1" fmla="*/ 5198 h 5228"/>
                <a:gd name="T2" fmla="*/ 1776 w 5228"/>
                <a:gd name="T3" fmla="*/ 5091 h 5228"/>
                <a:gd name="T4" fmla="*/ 1369 w 5228"/>
                <a:gd name="T5" fmla="*/ 4912 h 5228"/>
                <a:gd name="T6" fmla="*/ 1001 w 5228"/>
                <a:gd name="T7" fmla="*/ 4671 h 5228"/>
                <a:gd name="T8" fmla="*/ 680 w 5228"/>
                <a:gd name="T9" fmla="*/ 4371 h 5228"/>
                <a:gd name="T10" fmla="*/ 412 w 5228"/>
                <a:gd name="T11" fmla="*/ 4023 h 5228"/>
                <a:gd name="T12" fmla="*/ 206 w 5228"/>
                <a:gd name="T13" fmla="*/ 3631 h 5228"/>
                <a:gd name="T14" fmla="*/ 67 w 5228"/>
                <a:gd name="T15" fmla="*/ 3204 h 5228"/>
                <a:gd name="T16" fmla="*/ 3 w 5228"/>
                <a:gd name="T17" fmla="*/ 2749 h 5228"/>
                <a:gd name="T18" fmla="*/ 21 w 5228"/>
                <a:gd name="T19" fmla="*/ 2281 h 5228"/>
                <a:gd name="T20" fmla="*/ 118 w 5228"/>
                <a:gd name="T21" fmla="*/ 1838 h 5228"/>
                <a:gd name="T22" fmla="*/ 287 w 5228"/>
                <a:gd name="T23" fmla="*/ 1424 h 5228"/>
                <a:gd name="T24" fmla="*/ 520 w 5228"/>
                <a:gd name="T25" fmla="*/ 1051 h 5228"/>
                <a:gd name="T26" fmla="*/ 811 w 5228"/>
                <a:gd name="T27" fmla="*/ 722 h 5228"/>
                <a:gd name="T28" fmla="*/ 1153 w 5228"/>
                <a:gd name="T29" fmla="*/ 447 h 5228"/>
                <a:gd name="T30" fmla="*/ 1539 w 5228"/>
                <a:gd name="T31" fmla="*/ 231 h 5228"/>
                <a:gd name="T32" fmla="*/ 1961 w 5228"/>
                <a:gd name="T33" fmla="*/ 82 h 5228"/>
                <a:gd name="T34" fmla="*/ 2414 w 5228"/>
                <a:gd name="T35" fmla="*/ 8 h 5228"/>
                <a:gd name="T36" fmla="*/ 2881 w 5228"/>
                <a:gd name="T37" fmla="*/ 14 h 5228"/>
                <a:gd name="T38" fmla="*/ 3329 w 5228"/>
                <a:gd name="T39" fmla="*/ 99 h 5228"/>
                <a:gd name="T40" fmla="*/ 3748 w 5228"/>
                <a:gd name="T41" fmla="*/ 258 h 5228"/>
                <a:gd name="T42" fmla="*/ 4128 w 5228"/>
                <a:gd name="T43" fmla="*/ 483 h 5228"/>
                <a:gd name="T44" fmla="*/ 4463 w 5228"/>
                <a:gd name="T45" fmla="*/ 766 h 5228"/>
                <a:gd name="T46" fmla="*/ 4746 w 5228"/>
                <a:gd name="T47" fmla="*/ 1102 h 5228"/>
                <a:gd name="T48" fmla="*/ 4971 w 5228"/>
                <a:gd name="T49" fmla="*/ 1482 h 5228"/>
                <a:gd name="T50" fmla="*/ 5129 w 5228"/>
                <a:gd name="T51" fmla="*/ 1899 h 5228"/>
                <a:gd name="T52" fmla="*/ 5215 w 5228"/>
                <a:gd name="T53" fmla="*/ 2347 h 5228"/>
                <a:gd name="T54" fmla="*/ 5221 w 5228"/>
                <a:gd name="T55" fmla="*/ 2815 h 5228"/>
                <a:gd name="T56" fmla="*/ 5146 w 5228"/>
                <a:gd name="T57" fmla="*/ 3267 h 5228"/>
                <a:gd name="T58" fmla="*/ 4998 w 5228"/>
                <a:gd name="T59" fmla="*/ 3689 h 5228"/>
                <a:gd name="T60" fmla="*/ 4782 w 5228"/>
                <a:gd name="T61" fmla="*/ 4075 h 5228"/>
                <a:gd name="T62" fmla="*/ 4507 w 5228"/>
                <a:gd name="T63" fmla="*/ 4417 h 5228"/>
                <a:gd name="T64" fmla="*/ 4178 w 5228"/>
                <a:gd name="T65" fmla="*/ 4709 h 5228"/>
                <a:gd name="T66" fmla="*/ 3804 w 5228"/>
                <a:gd name="T67" fmla="*/ 4942 h 5228"/>
                <a:gd name="T68" fmla="*/ 3392 w 5228"/>
                <a:gd name="T69" fmla="*/ 5111 h 5228"/>
                <a:gd name="T70" fmla="*/ 2947 w 5228"/>
                <a:gd name="T71" fmla="*/ 5207 h 5228"/>
                <a:gd name="T72" fmla="*/ 1131 w 5228"/>
                <a:gd name="T73" fmla="*/ 3819 h 5228"/>
                <a:gd name="T74" fmla="*/ 1258 w 5228"/>
                <a:gd name="T75" fmla="*/ 3381 h 5228"/>
                <a:gd name="T76" fmla="*/ 1348 w 5228"/>
                <a:gd name="T77" fmla="*/ 3148 h 5228"/>
                <a:gd name="T78" fmla="*/ 1447 w 5228"/>
                <a:gd name="T79" fmla="*/ 2959 h 5228"/>
                <a:gd name="T80" fmla="*/ 1556 w 5228"/>
                <a:gd name="T81" fmla="*/ 2822 h 5228"/>
                <a:gd name="T82" fmla="*/ 1690 w 5228"/>
                <a:gd name="T83" fmla="*/ 2718 h 5228"/>
                <a:gd name="T84" fmla="*/ 1855 w 5228"/>
                <a:gd name="T85" fmla="*/ 2666 h 5228"/>
                <a:gd name="T86" fmla="*/ 2001 w 5228"/>
                <a:gd name="T87" fmla="*/ 2672 h 5228"/>
                <a:gd name="T88" fmla="*/ 2144 w 5228"/>
                <a:gd name="T89" fmla="*/ 2739 h 5228"/>
                <a:gd name="T90" fmla="*/ 2295 w 5228"/>
                <a:gd name="T91" fmla="*/ 2881 h 5228"/>
                <a:gd name="T92" fmla="*/ 2435 w 5228"/>
                <a:gd name="T93" fmla="*/ 3090 h 5228"/>
                <a:gd name="T94" fmla="*/ 2614 w 5228"/>
                <a:gd name="T95" fmla="*/ 3456 h 5228"/>
                <a:gd name="T96" fmla="*/ 2794 w 5228"/>
                <a:gd name="T97" fmla="*/ 3090 h 5228"/>
                <a:gd name="T98" fmla="*/ 2934 w 5228"/>
                <a:gd name="T99" fmla="*/ 2881 h 5228"/>
                <a:gd name="T100" fmla="*/ 3085 w 5228"/>
                <a:gd name="T101" fmla="*/ 2739 h 5228"/>
                <a:gd name="T102" fmla="*/ 3228 w 5228"/>
                <a:gd name="T103" fmla="*/ 2672 h 5228"/>
                <a:gd name="T104" fmla="*/ 3400 w 5228"/>
                <a:gd name="T105" fmla="*/ 2669 h 5228"/>
                <a:gd name="T106" fmla="*/ 3560 w 5228"/>
                <a:gd name="T107" fmla="*/ 2729 h 5228"/>
                <a:gd name="T108" fmla="*/ 3689 w 5228"/>
                <a:gd name="T109" fmla="*/ 2838 h 5228"/>
                <a:gd name="T110" fmla="*/ 3796 w 5228"/>
                <a:gd name="T111" fmla="*/ 2983 h 5228"/>
                <a:gd name="T112" fmla="*/ 3894 w 5228"/>
                <a:gd name="T113" fmla="*/ 3179 h 5228"/>
                <a:gd name="T114" fmla="*/ 3983 w 5228"/>
                <a:gd name="T115" fmla="*/ 3417 h 5228"/>
                <a:gd name="T116" fmla="*/ 4268 w 5228"/>
                <a:gd name="T117" fmla="*/ 3819 h 5228"/>
                <a:gd name="T118" fmla="*/ 1131 w 5228"/>
                <a:gd name="T119" fmla="*/ 3819 h 522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228" h="5228">
                  <a:moveTo>
                    <a:pt x="2614" y="5227"/>
                  </a:moveTo>
                  <a:lnTo>
                    <a:pt x="2547" y="5227"/>
                  </a:lnTo>
                  <a:lnTo>
                    <a:pt x="2480" y="5225"/>
                  </a:lnTo>
                  <a:lnTo>
                    <a:pt x="2414" y="5221"/>
                  </a:lnTo>
                  <a:lnTo>
                    <a:pt x="2347" y="5214"/>
                  </a:lnTo>
                  <a:lnTo>
                    <a:pt x="2281" y="5207"/>
                  </a:lnTo>
                  <a:lnTo>
                    <a:pt x="2217" y="5198"/>
                  </a:lnTo>
                  <a:lnTo>
                    <a:pt x="2152" y="5188"/>
                  </a:lnTo>
                  <a:lnTo>
                    <a:pt x="2088" y="5175"/>
                  </a:lnTo>
                  <a:lnTo>
                    <a:pt x="2024" y="5161"/>
                  </a:lnTo>
                  <a:lnTo>
                    <a:pt x="1961" y="5146"/>
                  </a:lnTo>
                  <a:lnTo>
                    <a:pt x="1899" y="5129"/>
                  </a:lnTo>
                  <a:lnTo>
                    <a:pt x="1838" y="5111"/>
                  </a:lnTo>
                  <a:lnTo>
                    <a:pt x="1776" y="5091"/>
                  </a:lnTo>
                  <a:lnTo>
                    <a:pt x="1715" y="5069"/>
                  </a:lnTo>
                  <a:lnTo>
                    <a:pt x="1657" y="5047"/>
                  </a:lnTo>
                  <a:lnTo>
                    <a:pt x="1597" y="5023"/>
                  </a:lnTo>
                  <a:lnTo>
                    <a:pt x="1539" y="4998"/>
                  </a:lnTo>
                  <a:lnTo>
                    <a:pt x="1482" y="4970"/>
                  </a:lnTo>
                  <a:lnTo>
                    <a:pt x="1425" y="4942"/>
                  </a:lnTo>
                  <a:lnTo>
                    <a:pt x="1369" y="4912"/>
                  </a:lnTo>
                  <a:lnTo>
                    <a:pt x="1313" y="4881"/>
                  </a:lnTo>
                  <a:lnTo>
                    <a:pt x="1259" y="4849"/>
                  </a:lnTo>
                  <a:lnTo>
                    <a:pt x="1206" y="4816"/>
                  </a:lnTo>
                  <a:lnTo>
                    <a:pt x="1153" y="4781"/>
                  </a:lnTo>
                  <a:lnTo>
                    <a:pt x="1101" y="4745"/>
                  </a:lnTo>
                  <a:lnTo>
                    <a:pt x="1051" y="4709"/>
                  </a:lnTo>
                  <a:lnTo>
                    <a:pt x="1001" y="4671"/>
                  </a:lnTo>
                  <a:lnTo>
                    <a:pt x="952" y="4631"/>
                  </a:lnTo>
                  <a:lnTo>
                    <a:pt x="904" y="4591"/>
                  </a:lnTo>
                  <a:lnTo>
                    <a:pt x="857" y="4548"/>
                  </a:lnTo>
                  <a:lnTo>
                    <a:pt x="811" y="4506"/>
                  </a:lnTo>
                  <a:lnTo>
                    <a:pt x="766" y="4462"/>
                  </a:lnTo>
                  <a:lnTo>
                    <a:pt x="722" y="4417"/>
                  </a:lnTo>
                  <a:lnTo>
                    <a:pt x="680" y="4371"/>
                  </a:lnTo>
                  <a:lnTo>
                    <a:pt x="638" y="4325"/>
                  </a:lnTo>
                  <a:lnTo>
                    <a:pt x="598" y="4277"/>
                  </a:lnTo>
                  <a:lnTo>
                    <a:pt x="558" y="4228"/>
                  </a:lnTo>
                  <a:lnTo>
                    <a:pt x="520" y="4177"/>
                  </a:lnTo>
                  <a:lnTo>
                    <a:pt x="483" y="4127"/>
                  </a:lnTo>
                  <a:lnTo>
                    <a:pt x="447" y="4075"/>
                  </a:lnTo>
                  <a:lnTo>
                    <a:pt x="412" y="4023"/>
                  </a:lnTo>
                  <a:lnTo>
                    <a:pt x="379" y="3969"/>
                  </a:lnTo>
                  <a:lnTo>
                    <a:pt x="347" y="3915"/>
                  </a:lnTo>
                  <a:lnTo>
                    <a:pt x="316" y="3860"/>
                  </a:lnTo>
                  <a:lnTo>
                    <a:pt x="287" y="3804"/>
                  </a:lnTo>
                  <a:lnTo>
                    <a:pt x="258" y="3747"/>
                  </a:lnTo>
                  <a:lnTo>
                    <a:pt x="232" y="3689"/>
                  </a:lnTo>
                  <a:lnTo>
                    <a:pt x="206" y="3631"/>
                  </a:lnTo>
                  <a:lnTo>
                    <a:pt x="182" y="3573"/>
                  </a:lnTo>
                  <a:lnTo>
                    <a:pt x="159" y="3513"/>
                  </a:lnTo>
                  <a:lnTo>
                    <a:pt x="137" y="3452"/>
                  </a:lnTo>
                  <a:lnTo>
                    <a:pt x="118" y="3391"/>
                  </a:lnTo>
                  <a:lnTo>
                    <a:pt x="99" y="3330"/>
                  </a:lnTo>
                  <a:lnTo>
                    <a:pt x="83" y="3267"/>
                  </a:lnTo>
                  <a:lnTo>
                    <a:pt x="67" y="3204"/>
                  </a:lnTo>
                  <a:lnTo>
                    <a:pt x="53" y="3141"/>
                  </a:lnTo>
                  <a:lnTo>
                    <a:pt x="41" y="3076"/>
                  </a:lnTo>
                  <a:lnTo>
                    <a:pt x="30" y="3012"/>
                  </a:lnTo>
                  <a:lnTo>
                    <a:pt x="21" y="2947"/>
                  </a:lnTo>
                  <a:lnTo>
                    <a:pt x="14" y="2881"/>
                  </a:lnTo>
                  <a:lnTo>
                    <a:pt x="8" y="2815"/>
                  </a:lnTo>
                  <a:lnTo>
                    <a:pt x="3" y="2749"/>
                  </a:lnTo>
                  <a:lnTo>
                    <a:pt x="1" y="2682"/>
                  </a:lnTo>
                  <a:lnTo>
                    <a:pt x="0" y="2614"/>
                  </a:lnTo>
                  <a:lnTo>
                    <a:pt x="1" y="2546"/>
                  </a:lnTo>
                  <a:lnTo>
                    <a:pt x="3" y="2479"/>
                  </a:lnTo>
                  <a:lnTo>
                    <a:pt x="8" y="2413"/>
                  </a:lnTo>
                  <a:lnTo>
                    <a:pt x="14" y="2347"/>
                  </a:lnTo>
                  <a:lnTo>
                    <a:pt x="21" y="2281"/>
                  </a:lnTo>
                  <a:lnTo>
                    <a:pt x="30" y="2217"/>
                  </a:lnTo>
                  <a:lnTo>
                    <a:pt x="41" y="2152"/>
                  </a:lnTo>
                  <a:lnTo>
                    <a:pt x="53" y="2088"/>
                  </a:lnTo>
                  <a:lnTo>
                    <a:pt x="67" y="2024"/>
                  </a:lnTo>
                  <a:lnTo>
                    <a:pt x="83" y="1961"/>
                  </a:lnTo>
                  <a:lnTo>
                    <a:pt x="99" y="1899"/>
                  </a:lnTo>
                  <a:lnTo>
                    <a:pt x="118" y="1838"/>
                  </a:lnTo>
                  <a:lnTo>
                    <a:pt x="137" y="1777"/>
                  </a:lnTo>
                  <a:lnTo>
                    <a:pt x="159" y="1716"/>
                  </a:lnTo>
                  <a:lnTo>
                    <a:pt x="182" y="1656"/>
                  </a:lnTo>
                  <a:lnTo>
                    <a:pt x="206" y="1597"/>
                  </a:lnTo>
                  <a:lnTo>
                    <a:pt x="232" y="1539"/>
                  </a:lnTo>
                  <a:lnTo>
                    <a:pt x="258" y="1482"/>
                  </a:lnTo>
                  <a:lnTo>
                    <a:pt x="287" y="1424"/>
                  </a:lnTo>
                  <a:lnTo>
                    <a:pt x="316" y="1369"/>
                  </a:lnTo>
                  <a:lnTo>
                    <a:pt x="347" y="1313"/>
                  </a:lnTo>
                  <a:lnTo>
                    <a:pt x="379" y="1259"/>
                  </a:lnTo>
                  <a:lnTo>
                    <a:pt x="412" y="1205"/>
                  </a:lnTo>
                  <a:lnTo>
                    <a:pt x="447" y="1153"/>
                  </a:lnTo>
                  <a:lnTo>
                    <a:pt x="483" y="1102"/>
                  </a:lnTo>
                  <a:lnTo>
                    <a:pt x="520" y="1051"/>
                  </a:lnTo>
                  <a:lnTo>
                    <a:pt x="558" y="1000"/>
                  </a:lnTo>
                  <a:lnTo>
                    <a:pt x="598" y="952"/>
                  </a:lnTo>
                  <a:lnTo>
                    <a:pt x="638" y="903"/>
                  </a:lnTo>
                  <a:lnTo>
                    <a:pt x="680" y="857"/>
                  </a:lnTo>
                  <a:lnTo>
                    <a:pt x="722" y="811"/>
                  </a:lnTo>
                  <a:lnTo>
                    <a:pt x="766" y="766"/>
                  </a:lnTo>
                  <a:lnTo>
                    <a:pt x="811" y="722"/>
                  </a:lnTo>
                  <a:lnTo>
                    <a:pt x="857" y="680"/>
                  </a:lnTo>
                  <a:lnTo>
                    <a:pt x="904" y="637"/>
                  </a:lnTo>
                  <a:lnTo>
                    <a:pt x="952" y="597"/>
                  </a:lnTo>
                  <a:lnTo>
                    <a:pt x="1001" y="558"/>
                  </a:lnTo>
                  <a:lnTo>
                    <a:pt x="1051" y="520"/>
                  </a:lnTo>
                  <a:lnTo>
                    <a:pt x="1101" y="483"/>
                  </a:lnTo>
                  <a:lnTo>
                    <a:pt x="1153" y="447"/>
                  </a:lnTo>
                  <a:lnTo>
                    <a:pt x="1206" y="413"/>
                  </a:lnTo>
                  <a:lnTo>
                    <a:pt x="1259" y="379"/>
                  </a:lnTo>
                  <a:lnTo>
                    <a:pt x="1313" y="347"/>
                  </a:lnTo>
                  <a:lnTo>
                    <a:pt x="1369" y="316"/>
                  </a:lnTo>
                  <a:lnTo>
                    <a:pt x="1425" y="286"/>
                  </a:lnTo>
                  <a:lnTo>
                    <a:pt x="1482" y="258"/>
                  </a:lnTo>
                  <a:lnTo>
                    <a:pt x="1539" y="231"/>
                  </a:lnTo>
                  <a:lnTo>
                    <a:pt x="1597" y="205"/>
                  </a:lnTo>
                  <a:lnTo>
                    <a:pt x="1657" y="181"/>
                  </a:lnTo>
                  <a:lnTo>
                    <a:pt x="1715" y="159"/>
                  </a:lnTo>
                  <a:lnTo>
                    <a:pt x="1776" y="137"/>
                  </a:lnTo>
                  <a:lnTo>
                    <a:pt x="1838" y="118"/>
                  </a:lnTo>
                  <a:lnTo>
                    <a:pt x="1899" y="99"/>
                  </a:lnTo>
                  <a:lnTo>
                    <a:pt x="1961" y="82"/>
                  </a:lnTo>
                  <a:lnTo>
                    <a:pt x="2024" y="67"/>
                  </a:lnTo>
                  <a:lnTo>
                    <a:pt x="2088" y="53"/>
                  </a:lnTo>
                  <a:lnTo>
                    <a:pt x="2152" y="40"/>
                  </a:lnTo>
                  <a:lnTo>
                    <a:pt x="2217" y="30"/>
                  </a:lnTo>
                  <a:lnTo>
                    <a:pt x="2281" y="21"/>
                  </a:lnTo>
                  <a:lnTo>
                    <a:pt x="2347" y="14"/>
                  </a:lnTo>
                  <a:lnTo>
                    <a:pt x="2414" y="8"/>
                  </a:lnTo>
                  <a:lnTo>
                    <a:pt x="2480" y="4"/>
                  </a:lnTo>
                  <a:lnTo>
                    <a:pt x="2547" y="1"/>
                  </a:lnTo>
                  <a:lnTo>
                    <a:pt x="2614" y="0"/>
                  </a:lnTo>
                  <a:lnTo>
                    <a:pt x="2682" y="1"/>
                  </a:lnTo>
                  <a:lnTo>
                    <a:pt x="2749" y="4"/>
                  </a:lnTo>
                  <a:lnTo>
                    <a:pt x="2816" y="8"/>
                  </a:lnTo>
                  <a:lnTo>
                    <a:pt x="2881" y="14"/>
                  </a:lnTo>
                  <a:lnTo>
                    <a:pt x="2947" y="21"/>
                  </a:lnTo>
                  <a:lnTo>
                    <a:pt x="3013" y="30"/>
                  </a:lnTo>
                  <a:lnTo>
                    <a:pt x="3077" y="40"/>
                  </a:lnTo>
                  <a:lnTo>
                    <a:pt x="3140" y="53"/>
                  </a:lnTo>
                  <a:lnTo>
                    <a:pt x="3205" y="67"/>
                  </a:lnTo>
                  <a:lnTo>
                    <a:pt x="3267" y="82"/>
                  </a:lnTo>
                  <a:lnTo>
                    <a:pt x="3329" y="99"/>
                  </a:lnTo>
                  <a:lnTo>
                    <a:pt x="3392" y="118"/>
                  </a:lnTo>
                  <a:lnTo>
                    <a:pt x="3453" y="137"/>
                  </a:lnTo>
                  <a:lnTo>
                    <a:pt x="3513" y="159"/>
                  </a:lnTo>
                  <a:lnTo>
                    <a:pt x="3573" y="181"/>
                  </a:lnTo>
                  <a:lnTo>
                    <a:pt x="3631" y="205"/>
                  </a:lnTo>
                  <a:lnTo>
                    <a:pt x="3690" y="231"/>
                  </a:lnTo>
                  <a:lnTo>
                    <a:pt x="3748" y="258"/>
                  </a:lnTo>
                  <a:lnTo>
                    <a:pt x="3804" y="286"/>
                  </a:lnTo>
                  <a:lnTo>
                    <a:pt x="3861" y="316"/>
                  </a:lnTo>
                  <a:lnTo>
                    <a:pt x="3915" y="347"/>
                  </a:lnTo>
                  <a:lnTo>
                    <a:pt x="3970" y="379"/>
                  </a:lnTo>
                  <a:lnTo>
                    <a:pt x="4023" y="413"/>
                  </a:lnTo>
                  <a:lnTo>
                    <a:pt x="4076" y="447"/>
                  </a:lnTo>
                  <a:lnTo>
                    <a:pt x="4128" y="483"/>
                  </a:lnTo>
                  <a:lnTo>
                    <a:pt x="4178" y="520"/>
                  </a:lnTo>
                  <a:lnTo>
                    <a:pt x="4228" y="558"/>
                  </a:lnTo>
                  <a:lnTo>
                    <a:pt x="4276" y="597"/>
                  </a:lnTo>
                  <a:lnTo>
                    <a:pt x="4325" y="637"/>
                  </a:lnTo>
                  <a:lnTo>
                    <a:pt x="4372" y="680"/>
                  </a:lnTo>
                  <a:lnTo>
                    <a:pt x="4418" y="722"/>
                  </a:lnTo>
                  <a:lnTo>
                    <a:pt x="4463" y="766"/>
                  </a:lnTo>
                  <a:lnTo>
                    <a:pt x="4507" y="811"/>
                  </a:lnTo>
                  <a:lnTo>
                    <a:pt x="4549" y="857"/>
                  </a:lnTo>
                  <a:lnTo>
                    <a:pt x="4591" y="903"/>
                  </a:lnTo>
                  <a:lnTo>
                    <a:pt x="4631" y="952"/>
                  </a:lnTo>
                  <a:lnTo>
                    <a:pt x="4670" y="1000"/>
                  </a:lnTo>
                  <a:lnTo>
                    <a:pt x="4708" y="1051"/>
                  </a:lnTo>
                  <a:lnTo>
                    <a:pt x="4746" y="1102"/>
                  </a:lnTo>
                  <a:lnTo>
                    <a:pt x="4782" y="1153"/>
                  </a:lnTo>
                  <a:lnTo>
                    <a:pt x="4817" y="1205"/>
                  </a:lnTo>
                  <a:lnTo>
                    <a:pt x="4850" y="1259"/>
                  </a:lnTo>
                  <a:lnTo>
                    <a:pt x="4882" y="1313"/>
                  </a:lnTo>
                  <a:lnTo>
                    <a:pt x="4912" y="1369"/>
                  </a:lnTo>
                  <a:lnTo>
                    <a:pt x="4942" y="1424"/>
                  </a:lnTo>
                  <a:lnTo>
                    <a:pt x="4971" y="1482"/>
                  </a:lnTo>
                  <a:lnTo>
                    <a:pt x="4998" y="1539"/>
                  </a:lnTo>
                  <a:lnTo>
                    <a:pt x="5023" y="1597"/>
                  </a:lnTo>
                  <a:lnTo>
                    <a:pt x="5047" y="1656"/>
                  </a:lnTo>
                  <a:lnTo>
                    <a:pt x="5070" y="1716"/>
                  </a:lnTo>
                  <a:lnTo>
                    <a:pt x="5091" y="1777"/>
                  </a:lnTo>
                  <a:lnTo>
                    <a:pt x="5110" y="1838"/>
                  </a:lnTo>
                  <a:lnTo>
                    <a:pt x="5129" y="1899"/>
                  </a:lnTo>
                  <a:lnTo>
                    <a:pt x="5146" y="1961"/>
                  </a:lnTo>
                  <a:lnTo>
                    <a:pt x="5161" y="2024"/>
                  </a:lnTo>
                  <a:lnTo>
                    <a:pt x="5175" y="2088"/>
                  </a:lnTo>
                  <a:lnTo>
                    <a:pt x="5188" y="2152"/>
                  </a:lnTo>
                  <a:lnTo>
                    <a:pt x="5198" y="2217"/>
                  </a:lnTo>
                  <a:lnTo>
                    <a:pt x="5207" y="2281"/>
                  </a:lnTo>
                  <a:lnTo>
                    <a:pt x="5215" y="2347"/>
                  </a:lnTo>
                  <a:lnTo>
                    <a:pt x="5221" y="2413"/>
                  </a:lnTo>
                  <a:lnTo>
                    <a:pt x="5225" y="2479"/>
                  </a:lnTo>
                  <a:lnTo>
                    <a:pt x="5228" y="2546"/>
                  </a:lnTo>
                  <a:lnTo>
                    <a:pt x="5228" y="2614"/>
                  </a:lnTo>
                  <a:lnTo>
                    <a:pt x="5228" y="2682"/>
                  </a:lnTo>
                  <a:lnTo>
                    <a:pt x="5225" y="2749"/>
                  </a:lnTo>
                  <a:lnTo>
                    <a:pt x="5221" y="2815"/>
                  </a:lnTo>
                  <a:lnTo>
                    <a:pt x="5215" y="2881"/>
                  </a:lnTo>
                  <a:lnTo>
                    <a:pt x="5207" y="2947"/>
                  </a:lnTo>
                  <a:lnTo>
                    <a:pt x="5198" y="3012"/>
                  </a:lnTo>
                  <a:lnTo>
                    <a:pt x="5188" y="3076"/>
                  </a:lnTo>
                  <a:lnTo>
                    <a:pt x="5175" y="3141"/>
                  </a:lnTo>
                  <a:lnTo>
                    <a:pt x="5161" y="3204"/>
                  </a:lnTo>
                  <a:lnTo>
                    <a:pt x="5146" y="3267"/>
                  </a:lnTo>
                  <a:lnTo>
                    <a:pt x="5129" y="3330"/>
                  </a:lnTo>
                  <a:lnTo>
                    <a:pt x="5110" y="3391"/>
                  </a:lnTo>
                  <a:lnTo>
                    <a:pt x="5091" y="3452"/>
                  </a:lnTo>
                  <a:lnTo>
                    <a:pt x="5070" y="3513"/>
                  </a:lnTo>
                  <a:lnTo>
                    <a:pt x="5047" y="3573"/>
                  </a:lnTo>
                  <a:lnTo>
                    <a:pt x="5023" y="3631"/>
                  </a:lnTo>
                  <a:lnTo>
                    <a:pt x="4998" y="3689"/>
                  </a:lnTo>
                  <a:lnTo>
                    <a:pt x="4971" y="3747"/>
                  </a:lnTo>
                  <a:lnTo>
                    <a:pt x="4942" y="3804"/>
                  </a:lnTo>
                  <a:lnTo>
                    <a:pt x="4912" y="3860"/>
                  </a:lnTo>
                  <a:lnTo>
                    <a:pt x="4882" y="3915"/>
                  </a:lnTo>
                  <a:lnTo>
                    <a:pt x="4850" y="3969"/>
                  </a:lnTo>
                  <a:lnTo>
                    <a:pt x="4817" y="4023"/>
                  </a:lnTo>
                  <a:lnTo>
                    <a:pt x="4782" y="4075"/>
                  </a:lnTo>
                  <a:lnTo>
                    <a:pt x="4746" y="4127"/>
                  </a:lnTo>
                  <a:lnTo>
                    <a:pt x="4708" y="4177"/>
                  </a:lnTo>
                  <a:lnTo>
                    <a:pt x="4670" y="4228"/>
                  </a:lnTo>
                  <a:lnTo>
                    <a:pt x="4631" y="4277"/>
                  </a:lnTo>
                  <a:lnTo>
                    <a:pt x="4591" y="4325"/>
                  </a:lnTo>
                  <a:lnTo>
                    <a:pt x="4549" y="4371"/>
                  </a:lnTo>
                  <a:lnTo>
                    <a:pt x="4507" y="4417"/>
                  </a:lnTo>
                  <a:lnTo>
                    <a:pt x="4463" y="4462"/>
                  </a:lnTo>
                  <a:lnTo>
                    <a:pt x="4418" y="4506"/>
                  </a:lnTo>
                  <a:lnTo>
                    <a:pt x="4372" y="4548"/>
                  </a:lnTo>
                  <a:lnTo>
                    <a:pt x="4325" y="4591"/>
                  </a:lnTo>
                  <a:lnTo>
                    <a:pt x="4276" y="4631"/>
                  </a:lnTo>
                  <a:lnTo>
                    <a:pt x="4228" y="4671"/>
                  </a:lnTo>
                  <a:lnTo>
                    <a:pt x="4178" y="4709"/>
                  </a:lnTo>
                  <a:lnTo>
                    <a:pt x="4128" y="4745"/>
                  </a:lnTo>
                  <a:lnTo>
                    <a:pt x="4076" y="4781"/>
                  </a:lnTo>
                  <a:lnTo>
                    <a:pt x="4023" y="4816"/>
                  </a:lnTo>
                  <a:lnTo>
                    <a:pt x="3970" y="4849"/>
                  </a:lnTo>
                  <a:lnTo>
                    <a:pt x="3915" y="4881"/>
                  </a:lnTo>
                  <a:lnTo>
                    <a:pt x="3861" y="4912"/>
                  </a:lnTo>
                  <a:lnTo>
                    <a:pt x="3804" y="4942"/>
                  </a:lnTo>
                  <a:lnTo>
                    <a:pt x="3748" y="4970"/>
                  </a:lnTo>
                  <a:lnTo>
                    <a:pt x="3690" y="4998"/>
                  </a:lnTo>
                  <a:lnTo>
                    <a:pt x="3631" y="5023"/>
                  </a:lnTo>
                  <a:lnTo>
                    <a:pt x="3573" y="5047"/>
                  </a:lnTo>
                  <a:lnTo>
                    <a:pt x="3513" y="5069"/>
                  </a:lnTo>
                  <a:lnTo>
                    <a:pt x="3453" y="5091"/>
                  </a:lnTo>
                  <a:lnTo>
                    <a:pt x="3392" y="5111"/>
                  </a:lnTo>
                  <a:lnTo>
                    <a:pt x="3329" y="5129"/>
                  </a:lnTo>
                  <a:lnTo>
                    <a:pt x="3267" y="5146"/>
                  </a:lnTo>
                  <a:lnTo>
                    <a:pt x="3205" y="5161"/>
                  </a:lnTo>
                  <a:lnTo>
                    <a:pt x="3140" y="5175"/>
                  </a:lnTo>
                  <a:lnTo>
                    <a:pt x="3077" y="5188"/>
                  </a:lnTo>
                  <a:lnTo>
                    <a:pt x="3013" y="5198"/>
                  </a:lnTo>
                  <a:lnTo>
                    <a:pt x="2947" y="5207"/>
                  </a:lnTo>
                  <a:lnTo>
                    <a:pt x="2881" y="5214"/>
                  </a:lnTo>
                  <a:lnTo>
                    <a:pt x="2816" y="5221"/>
                  </a:lnTo>
                  <a:lnTo>
                    <a:pt x="2749" y="5225"/>
                  </a:lnTo>
                  <a:lnTo>
                    <a:pt x="2682" y="5227"/>
                  </a:lnTo>
                  <a:lnTo>
                    <a:pt x="2614" y="5228"/>
                  </a:lnTo>
                  <a:lnTo>
                    <a:pt x="2614" y="5227"/>
                  </a:lnTo>
                  <a:close/>
                  <a:moveTo>
                    <a:pt x="1131" y="3819"/>
                  </a:moveTo>
                  <a:lnTo>
                    <a:pt x="1153" y="3735"/>
                  </a:lnTo>
                  <a:lnTo>
                    <a:pt x="1176" y="3651"/>
                  </a:lnTo>
                  <a:lnTo>
                    <a:pt x="1198" y="3570"/>
                  </a:lnTo>
                  <a:lnTo>
                    <a:pt x="1222" y="3493"/>
                  </a:lnTo>
                  <a:lnTo>
                    <a:pt x="1234" y="3455"/>
                  </a:lnTo>
                  <a:lnTo>
                    <a:pt x="1247" y="3417"/>
                  </a:lnTo>
                  <a:lnTo>
                    <a:pt x="1258" y="3381"/>
                  </a:lnTo>
                  <a:lnTo>
                    <a:pt x="1271" y="3345"/>
                  </a:lnTo>
                  <a:lnTo>
                    <a:pt x="1283" y="3310"/>
                  </a:lnTo>
                  <a:lnTo>
                    <a:pt x="1296" y="3275"/>
                  </a:lnTo>
                  <a:lnTo>
                    <a:pt x="1309" y="3242"/>
                  </a:lnTo>
                  <a:lnTo>
                    <a:pt x="1321" y="3210"/>
                  </a:lnTo>
                  <a:lnTo>
                    <a:pt x="1335" y="3179"/>
                  </a:lnTo>
                  <a:lnTo>
                    <a:pt x="1348" y="3148"/>
                  </a:lnTo>
                  <a:lnTo>
                    <a:pt x="1362" y="3118"/>
                  </a:lnTo>
                  <a:lnTo>
                    <a:pt x="1376" y="3089"/>
                  </a:lnTo>
                  <a:lnTo>
                    <a:pt x="1389" y="3061"/>
                  </a:lnTo>
                  <a:lnTo>
                    <a:pt x="1403" y="3033"/>
                  </a:lnTo>
                  <a:lnTo>
                    <a:pt x="1418" y="3008"/>
                  </a:lnTo>
                  <a:lnTo>
                    <a:pt x="1432" y="2983"/>
                  </a:lnTo>
                  <a:lnTo>
                    <a:pt x="1447" y="2959"/>
                  </a:lnTo>
                  <a:lnTo>
                    <a:pt x="1462" y="2936"/>
                  </a:lnTo>
                  <a:lnTo>
                    <a:pt x="1477" y="2914"/>
                  </a:lnTo>
                  <a:lnTo>
                    <a:pt x="1492" y="2893"/>
                  </a:lnTo>
                  <a:lnTo>
                    <a:pt x="1508" y="2873"/>
                  </a:lnTo>
                  <a:lnTo>
                    <a:pt x="1524" y="2855"/>
                  </a:lnTo>
                  <a:lnTo>
                    <a:pt x="1539" y="2838"/>
                  </a:lnTo>
                  <a:lnTo>
                    <a:pt x="1556" y="2822"/>
                  </a:lnTo>
                  <a:lnTo>
                    <a:pt x="1574" y="2804"/>
                  </a:lnTo>
                  <a:lnTo>
                    <a:pt x="1591" y="2787"/>
                  </a:lnTo>
                  <a:lnTo>
                    <a:pt x="1609" y="2772"/>
                  </a:lnTo>
                  <a:lnTo>
                    <a:pt x="1629" y="2757"/>
                  </a:lnTo>
                  <a:lnTo>
                    <a:pt x="1649" y="2743"/>
                  </a:lnTo>
                  <a:lnTo>
                    <a:pt x="1668" y="2729"/>
                  </a:lnTo>
                  <a:lnTo>
                    <a:pt x="1690" y="2718"/>
                  </a:lnTo>
                  <a:lnTo>
                    <a:pt x="1711" y="2706"/>
                  </a:lnTo>
                  <a:lnTo>
                    <a:pt x="1733" y="2697"/>
                  </a:lnTo>
                  <a:lnTo>
                    <a:pt x="1756" y="2688"/>
                  </a:lnTo>
                  <a:lnTo>
                    <a:pt x="1780" y="2681"/>
                  </a:lnTo>
                  <a:lnTo>
                    <a:pt x="1804" y="2674"/>
                  </a:lnTo>
                  <a:lnTo>
                    <a:pt x="1829" y="2669"/>
                  </a:lnTo>
                  <a:lnTo>
                    <a:pt x="1855" y="2666"/>
                  </a:lnTo>
                  <a:lnTo>
                    <a:pt x="1881" y="2664"/>
                  </a:lnTo>
                  <a:lnTo>
                    <a:pt x="1909" y="2663"/>
                  </a:lnTo>
                  <a:lnTo>
                    <a:pt x="1927" y="2663"/>
                  </a:lnTo>
                  <a:lnTo>
                    <a:pt x="1946" y="2664"/>
                  </a:lnTo>
                  <a:lnTo>
                    <a:pt x="1964" y="2666"/>
                  </a:lnTo>
                  <a:lnTo>
                    <a:pt x="1983" y="2668"/>
                  </a:lnTo>
                  <a:lnTo>
                    <a:pt x="2001" y="2672"/>
                  </a:lnTo>
                  <a:lnTo>
                    <a:pt x="2021" y="2678"/>
                  </a:lnTo>
                  <a:lnTo>
                    <a:pt x="2039" y="2683"/>
                  </a:lnTo>
                  <a:lnTo>
                    <a:pt x="2060" y="2691"/>
                  </a:lnTo>
                  <a:lnTo>
                    <a:pt x="2079" y="2701"/>
                  </a:lnTo>
                  <a:lnTo>
                    <a:pt x="2100" y="2711"/>
                  </a:lnTo>
                  <a:lnTo>
                    <a:pt x="2122" y="2724"/>
                  </a:lnTo>
                  <a:lnTo>
                    <a:pt x="2144" y="2739"/>
                  </a:lnTo>
                  <a:lnTo>
                    <a:pt x="2166" y="2756"/>
                  </a:lnTo>
                  <a:lnTo>
                    <a:pt x="2189" y="2774"/>
                  </a:lnTo>
                  <a:lnTo>
                    <a:pt x="2213" y="2796"/>
                  </a:lnTo>
                  <a:lnTo>
                    <a:pt x="2237" y="2820"/>
                  </a:lnTo>
                  <a:lnTo>
                    <a:pt x="2256" y="2839"/>
                  </a:lnTo>
                  <a:lnTo>
                    <a:pt x="2275" y="2860"/>
                  </a:lnTo>
                  <a:lnTo>
                    <a:pt x="2295" y="2881"/>
                  </a:lnTo>
                  <a:lnTo>
                    <a:pt x="2314" y="2906"/>
                  </a:lnTo>
                  <a:lnTo>
                    <a:pt x="2334" y="2932"/>
                  </a:lnTo>
                  <a:lnTo>
                    <a:pt x="2354" y="2960"/>
                  </a:lnTo>
                  <a:lnTo>
                    <a:pt x="2374" y="2990"/>
                  </a:lnTo>
                  <a:lnTo>
                    <a:pt x="2395" y="3021"/>
                  </a:lnTo>
                  <a:lnTo>
                    <a:pt x="2415" y="3054"/>
                  </a:lnTo>
                  <a:lnTo>
                    <a:pt x="2435" y="3090"/>
                  </a:lnTo>
                  <a:lnTo>
                    <a:pt x="2456" y="3127"/>
                  </a:lnTo>
                  <a:lnTo>
                    <a:pt x="2478" y="3166"/>
                  </a:lnTo>
                  <a:lnTo>
                    <a:pt x="2499" y="3207"/>
                  </a:lnTo>
                  <a:lnTo>
                    <a:pt x="2521" y="3250"/>
                  </a:lnTo>
                  <a:lnTo>
                    <a:pt x="2543" y="3295"/>
                  </a:lnTo>
                  <a:lnTo>
                    <a:pt x="2564" y="3342"/>
                  </a:lnTo>
                  <a:lnTo>
                    <a:pt x="2614" y="3456"/>
                  </a:lnTo>
                  <a:lnTo>
                    <a:pt x="2665" y="3341"/>
                  </a:lnTo>
                  <a:lnTo>
                    <a:pt x="2687" y="3295"/>
                  </a:lnTo>
                  <a:lnTo>
                    <a:pt x="2708" y="3250"/>
                  </a:lnTo>
                  <a:lnTo>
                    <a:pt x="2730" y="3207"/>
                  </a:lnTo>
                  <a:lnTo>
                    <a:pt x="2751" y="3166"/>
                  </a:lnTo>
                  <a:lnTo>
                    <a:pt x="2773" y="3127"/>
                  </a:lnTo>
                  <a:lnTo>
                    <a:pt x="2794" y="3090"/>
                  </a:lnTo>
                  <a:lnTo>
                    <a:pt x="2814" y="3054"/>
                  </a:lnTo>
                  <a:lnTo>
                    <a:pt x="2835" y="3021"/>
                  </a:lnTo>
                  <a:lnTo>
                    <a:pt x="2855" y="2990"/>
                  </a:lnTo>
                  <a:lnTo>
                    <a:pt x="2876" y="2960"/>
                  </a:lnTo>
                  <a:lnTo>
                    <a:pt x="2895" y="2932"/>
                  </a:lnTo>
                  <a:lnTo>
                    <a:pt x="2915" y="2906"/>
                  </a:lnTo>
                  <a:lnTo>
                    <a:pt x="2934" y="2881"/>
                  </a:lnTo>
                  <a:lnTo>
                    <a:pt x="2954" y="2860"/>
                  </a:lnTo>
                  <a:lnTo>
                    <a:pt x="2973" y="2839"/>
                  </a:lnTo>
                  <a:lnTo>
                    <a:pt x="2992" y="2820"/>
                  </a:lnTo>
                  <a:lnTo>
                    <a:pt x="3016" y="2796"/>
                  </a:lnTo>
                  <a:lnTo>
                    <a:pt x="3040" y="2774"/>
                  </a:lnTo>
                  <a:lnTo>
                    <a:pt x="3063" y="2756"/>
                  </a:lnTo>
                  <a:lnTo>
                    <a:pt x="3085" y="2739"/>
                  </a:lnTo>
                  <a:lnTo>
                    <a:pt x="3107" y="2724"/>
                  </a:lnTo>
                  <a:lnTo>
                    <a:pt x="3128" y="2711"/>
                  </a:lnTo>
                  <a:lnTo>
                    <a:pt x="3149" y="2701"/>
                  </a:lnTo>
                  <a:lnTo>
                    <a:pt x="3169" y="2691"/>
                  </a:lnTo>
                  <a:lnTo>
                    <a:pt x="3189" y="2683"/>
                  </a:lnTo>
                  <a:lnTo>
                    <a:pt x="3208" y="2678"/>
                  </a:lnTo>
                  <a:lnTo>
                    <a:pt x="3228" y="2672"/>
                  </a:lnTo>
                  <a:lnTo>
                    <a:pt x="3246" y="2668"/>
                  </a:lnTo>
                  <a:lnTo>
                    <a:pt x="3265" y="2666"/>
                  </a:lnTo>
                  <a:lnTo>
                    <a:pt x="3283" y="2664"/>
                  </a:lnTo>
                  <a:lnTo>
                    <a:pt x="3319" y="2663"/>
                  </a:lnTo>
                  <a:lnTo>
                    <a:pt x="3347" y="2664"/>
                  </a:lnTo>
                  <a:lnTo>
                    <a:pt x="3373" y="2666"/>
                  </a:lnTo>
                  <a:lnTo>
                    <a:pt x="3400" y="2669"/>
                  </a:lnTo>
                  <a:lnTo>
                    <a:pt x="3425" y="2674"/>
                  </a:lnTo>
                  <a:lnTo>
                    <a:pt x="3449" y="2681"/>
                  </a:lnTo>
                  <a:lnTo>
                    <a:pt x="3472" y="2688"/>
                  </a:lnTo>
                  <a:lnTo>
                    <a:pt x="3495" y="2697"/>
                  </a:lnTo>
                  <a:lnTo>
                    <a:pt x="3517" y="2706"/>
                  </a:lnTo>
                  <a:lnTo>
                    <a:pt x="3539" y="2718"/>
                  </a:lnTo>
                  <a:lnTo>
                    <a:pt x="3560" y="2729"/>
                  </a:lnTo>
                  <a:lnTo>
                    <a:pt x="3581" y="2743"/>
                  </a:lnTo>
                  <a:lnTo>
                    <a:pt x="3600" y="2757"/>
                  </a:lnTo>
                  <a:lnTo>
                    <a:pt x="3619" y="2772"/>
                  </a:lnTo>
                  <a:lnTo>
                    <a:pt x="3637" y="2787"/>
                  </a:lnTo>
                  <a:lnTo>
                    <a:pt x="3655" y="2804"/>
                  </a:lnTo>
                  <a:lnTo>
                    <a:pt x="3673" y="2822"/>
                  </a:lnTo>
                  <a:lnTo>
                    <a:pt x="3689" y="2838"/>
                  </a:lnTo>
                  <a:lnTo>
                    <a:pt x="3705" y="2855"/>
                  </a:lnTo>
                  <a:lnTo>
                    <a:pt x="3721" y="2873"/>
                  </a:lnTo>
                  <a:lnTo>
                    <a:pt x="3736" y="2893"/>
                  </a:lnTo>
                  <a:lnTo>
                    <a:pt x="3751" y="2914"/>
                  </a:lnTo>
                  <a:lnTo>
                    <a:pt x="3767" y="2936"/>
                  </a:lnTo>
                  <a:lnTo>
                    <a:pt x="3782" y="2959"/>
                  </a:lnTo>
                  <a:lnTo>
                    <a:pt x="3796" y="2983"/>
                  </a:lnTo>
                  <a:lnTo>
                    <a:pt x="3811" y="3008"/>
                  </a:lnTo>
                  <a:lnTo>
                    <a:pt x="3825" y="3033"/>
                  </a:lnTo>
                  <a:lnTo>
                    <a:pt x="3840" y="3061"/>
                  </a:lnTo>
                  <a:lnTo>
                    <a:pt x="3854" y="3089"/>
                  </a:lnTo>
                  <a:lnTo>
                    <a:pt x="3867" y="3118"/>
                  </a:lnTo>
                  <a:lnTo>
                    <a:pt x="3880" y="3148"/>
                  </a:lnTo>
                  <a:lnTo>
                    <a:pt x="3894" y="3179"/>
                  </a:lnTo>
                  <a:lnTo>
                    <a:pt x="3907" y="3210"/>
                  </a:lnTo>
                  <a:lnTo>
                    <a:pt x="3920" y="3242"/>
                  </a:lnTo>
                  <a:lnTo>
                    <a:pt x="3933" y="3275"/>
                  </a:lnTo>
                  <a:lnTo>
                    <a:pt x="3946" y="3310"/>
                  </a:lnTo>
                  <a:lnTo>
                    <a:pt x="3958" y="3345"/>
                  </a:lnTo>
                  <a:lnTo>
                    <a:pt x="3970" y="3381"/>
                  </a:lnTo>
                  <a:lnTo>
                    <a:pt x="3983" y="3417"/>
                  </a:lnTo>
                  <a:lnTo>
                    <a:pt x="3994" y="3455"/>
                  </a:lnTo>
                  <a:lnTo>
                    <a:pt x="4007" y="3493"/>
                  </a:lnTo>
                  <a:lnTo>
                    <a:pt x="4030" y="3570"/>
                  </a:lnTo>
                  <a:lnTo>
                    <a:pt x="4053" y="3651"/>
                  </a:lnTo>
                  <a:lnTo>
                    <a:pt x="4075" y="3735"/>
                  </a:lnTo>
                  <a:lnTo>
                    <a:pt x="4097" y="3820"/>
                  </a:lnTo>
                  <a:lnTo>
                    <a:pt x="4268" y="3819"/>
                  </a:lnTo>
                  <a:lnTo>
                    <a:pt x="3339" y="778"/>
                  </a:lnTo>
                  <a:lnTo>
                    <a:pt x="2620" y="3161"/>
                  </a:lnTo>
                  <a:lnTo>
                    <a:pt x="2614" y="3161"/>
                  </a:lnTo>
                  <a:lnTo>
                    <a:pt x="2608" y="3161"/>
                  </a:lnTo>
                  <a:lnTo>
                    <a:pt x="1889" y="778"/>
                  </a:lnTo>
                  <a:lnTo>
                    <a:pt x="961" y="3819"/>
                  </a:lnTo>
                  <a:lnTo>
                    <a:pt x="1131" y="38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81" r:id="rId6"/>
    <p:sldLayoutId id="2147484472" r:id="rId7"/>
    <p:sldLayoutId id="2147484473" r:id="rId8"/>
    <p:sldLayoutId id="2147484474" r:id="rId9"/>
    <p:sldLayoutId id="2147484482" r:id="rId10"/>
    <p:sldLayoutId id="2147484483" r:id="rId11"/>
    <p:sldLayoutId id="2147484475" r:id="rId12"/>
    <p:sldLayoutId id="2147484476" r:id="rId13"/>
    <p:sldLayoutId id="2147484501" r:id="rId14"/>
    <p:sldLayoutId id="2147484504" r:id="rId15"/>
    <p:sldLayoutId id="2147484505" r:id="rId16"/>
    <p:sldLayoutId id="2147484506" r:id="rId17"/>
    <p:sldLayoutId id="2147484507" r:id="rId18"/>
  </p:sldLayoutIdLst>
  <p:transition>
    <p:fade/>
  </p:transition>
  <p:hf hdr="0" ftr="0" dt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>
          <a:solidFill>
            <a:srgbClr val="0063BE"/>
          </a:solidFill>
          <a:latin typeface="+mj-lt"/>
          <a:ea typeface="+mj-ea"/>
          <a:cs typeface="Univers LT Std 47 Cn Lt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rgbClr val="0063BE"/>
          </a:solidFill>
          <a:latin typeface="Arial" charset="0"/>
          <a:ea typeface="ＭＳ Ｐゴシック" charset="-128"/>
          <a:cs typeface="ＭＳ Ｐゴシック" pitchFamily="-84" charset="-128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rgbClr val="0063BE"/>
          </a:solidFill>
          <a:latin typeface="Arial" charset="0"/>
          <a:ea typeface="ＭＳ Ｐゴシック" charset="-128"/>
          <a:cs typeface="ＭＳ Ｐゴシック" pitchFamily="-84" charset="-128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rgbClr val="0063BE"/>
          </a:solidFill>
          <a:latin typeface="Arial" charset="0"/>
          <a:ea typeface="ＭＳ Ｐゴシック" charset="-128"/>
          <a:cs typeface="ＭＳ Ｐゴシック" pitchFamily="-84" charset="-128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>
          <a:solidFill>
            <a:srgbClr val="0063BE"/>
          </a:solidFill>
          <a:latin typeface="Arial" charset="0"/>
          <a:ea typeface="ＭＳ Ｐゴシック" charset="-128"/>
          <a:cs typeface="ＭＳ Ｐゴシック" pitchFamily="-84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3BE"/>
          </a:solidFill>
          <a:latin typeface="Arial" pitchFamily="34" charset="0"/>
          <a:ea typeface="ＭＳ Ｐゴシック" charset="-128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3BE"/>
          </a:solidFill>
          <a:latin typeface="Arial" pitchFamily="34" charset="0"/>
          <a:ea typeface="ＭＳ Ｐゴシック" charset="-128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3BE"/>
          </a:solidFill>
          <a:latin typeface="Arial" pitchFamily="34" charset="0"/>
          <a:ea typeface="ＭＳ Ｐゴシック" charset="-128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b="1">
          <a:solidFill>
            <a:srgbClr val="0063BE"/>
          </a:solidFill>
          <a:latin typeface="Arial" pitchFamily="34" charset="0"/>
          <a:ea typeface="ＭＳ Ｐゴシック" charset="-128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lr>
          <a:srgbClr val="0063BE"/>
        </a:buClr>
        <a:buChar char="•"/>
        <a:defRPr sz="2400" b="1">
          <a:solidFill>
            <a:schemeClr val="tx1"/>
          </a:solidFill>
          <a:latin typeface="+mn-lt"/>
          <a:ea typeface="+mn-ea"/>
          <a:cs typeface="ＭＳ Ｐゴシック" pitchFamily="-84" charset="-128"/>
        </a:defRPr>
      </a:lvl1pPr>
      <a:lvl2pPr marL="522288" indent="-176213" algn="l" rtl="0" eaLnBrk="0" fontAlgn="base" hangingPunct="0">
        <a:spcBef>
          <a:spcPct val="20000"/>
        </a:spcBef>
        <a:spcAft>
          <a:spcPct val="0"/>
        </a:spcAft>
        <a:buClr>
          <a:srgbClr val="0063BE"/>
        </a:buClr>
        <a:buFont typeface="Arial" charset="0"/>
        <a:buChar char="-"/>
        <a:defRPr sz="2000">
          <a:solidFill>
            <a:srgbClr val="000000"/>
          </a:solidFill>
          <a:latin typeface="+mn-lt"/>
          <a:ea typeface="+mn-ea"/>
        </a:defRPr>
      </a:lvl2pPr>
      <a:lvl3pPr marL="795338" indent="-158750" algn="l" rtl="0" eaLnBrk="0" fontAlgn="base" hangingPunct="0">
        <a:spcBef>
          <a:spcPct val="20000"/>
        </a:spcBef>
        <a:spcAft>
          <a:spcPct val="0"/>
        </a:spcAft>
        <a:buClr>
          <a:srgbClr val="0063BE"/>
        </a:buClr>
        <a:buFont typeface="Arial" charset="0"/>
        <a:buChar char="…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00063" y="550863"/>
            <a:ext cx="4075112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92125" y="2335213"/>
            <a:ext cx="4083050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369888" y="479425"/>
            <a:ext cx="4205287" cy="19653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4762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20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sp>
        <p:nvSpPr>
          <p:cNvPr id="2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16800" y="6343650"/>
            <a:ext cx="15478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altLang="en-US"/>
              <a:t>PAGE </a:t>
            </a:r>
            <a:fld id="{A644F78C-F753-4A8E-8CBA-0F48B621E53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</p:sldLayoutIdLst>
  <p:txStyles>
    <p:titleStyle>
      <a:lvl1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 kern="1200" cap="all">
          <a:solidFill>
            <a:schemeClr val="bg1"/>
          </a:solidFill>
          <a:latin typeface="+mn-lt"/>
          <a:ea typeface="ＭＳ Ｐゴシック" pitchFamily="-101" charset="-128"/>
          <a:cs typeface="Univers LT Std 47 Cn Lt"/>
        </a:defRPr>
      </a:lvl1pPr>
      <a:lvl2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2pPr>
      <a:lvl3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3pPr>
      <a:lvl4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4pPr>
      <a:lvl5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5pPr>
      <a:lvl6pPr marL="4572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6pPr>
      <a:lvl7pPr marL="9144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7pPr>
      <a:lvl8pPr marL="13716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8pPr>
      <a:lvl9pPr marL="18288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rgbClr val="FFFFFF"/>
          </a:solidFill>
          <a:latin typeface="Univers LT Std 47 Cn Lt"/>
          <a:ea typeface="ＭＳ Ｐゴシック" pitchFamily="-101" charset="-128"/>
          <a:cs typeface="Univers LT Std 47 Cn L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4425950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425950" y="2703513"/>
            <a:ext cx="4200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4338638" y="652463"/>
            <a:ext cx="4284662" cy="19653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81535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5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6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</p:sldLayoutIdLst>
  <p:txStyles>
    <p:titleStyle>
      <a:lvl1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 kern="1200" cap="all">
          <a:solidFill>
            <a:schemeClr val="bg1"/>
          </a:solidFill>
          <a:latin typeface="+mn-lt"/>
          <a:ea typeface="ＭＳ Ｐゴシック" pitchFamily="-101" charset="-128"/>
          <a:cs typeface="Univers LT Std 47 Cn Lt"/>
        </a:defRPr>
      </a:lvl1pPr>
      <a:lvl2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2pPr>
      <a:lvl3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3pPr>
      <a:lvl4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4pPr>
      <a:lvl5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pitchFamily="-101" charset="-128"/>
        </a:defRPr>
      </a:lvl5pPr>
      <a:lvl6pPr marL="4572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6pPr>
      <a:lvl7pPr marL="9144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7pPr>
      <a:lvl8pPr marL="13716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8pPr>
      <a:lvl9pPr marL="18288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Univers LT Std 47 Cn Lt" pitchFamily="-101" charset="0"/>
          <a:ea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chemeClr val="bg1"/>
          </a:solidFill>
          <a:latin typeface="Univers LT Std 47 Cn Lt"/>
          <a:ea typeface="ＭＳ Ｐゴシック" pitchFamily="-101" charset="-128"/>
          <a:cs typeface="Univers LT Std 47 Cn L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488950" y="534988"/>
            <a:ext cx="4200525" cy="31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88950" y="27162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366713" y="639763"/>
            <a:ext cx="4310062" cy="19653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18388" y="6335713"/>
            <a:ext cx="154781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/>
            </a:lvl1pPr>
          </a:lstStyle>
          <a:p>
            <a:r>
              <a:rPr lang="en-US" altLang="en-US"/>
              <a:t>PAGE </a:t>
            </a:r>
            <a:fld id="{5E83A6E3-F817-40B8-8D11-E98B0E9E638E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476250" y="5897236"/>
            <a:ext cx="469750" cy="471814"/>
            <a:chOff x="381000" y="1770235"/>
            <a:chExt cx="1191690" cy="1198741"/>
          </a:xfrm>
          <a:solidFill>
            <a:schemeClr val="bg1"/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20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</p:sldLayoutIdLst>
  <p:txStyles>
    <p:titleStyle>
      <a:lvl1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 kern="1200" cap="all">
          <a:solidFill>
            <a:schemeClr val="tx1"/>
          </a:solidFill>
          <a:latin typeface="+mn-lt"/>
          <a:ea typeface="ＭＳ Ｐゴシック" pitchFamily="-101" charset="-128"/>
          <a:cs typeface="Univers LT Std 47 Cn Lt"/>
        </a:defRPr>
      </a:lvl1pPr>
      <a:lvl2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2pPr>
      <a:lvl3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3pPr>
      <a:lvl4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4pPr>
      <a:lvl5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5pPr>
      <a:lvl6pPr marL="4572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6pPr>
      <a:lvl7pPr marL="9144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7pPr>
      <a:lvl8pPr marL="13716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8pPr>
      <a:lvl9pPr marL="18288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chemeClr val="tx1"/>
          </a:solidFill>
          <a:latin typeface="Univers LT Std 47 Cn Lt"/>
          <a:ea typeface="ＭＳ Ｐゴシック" pitchFamily="-101" charset="-128"/>
          <a:cs typeface="Univers LT Std 47 Cn L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4418013" y="539750"/>
            <a:ext cx="4200525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418013" y="2703513"/>
            <a:ext cx="4200525" cy="158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4306888" y="639763"/>
            <a:ext cx="4311650" cy="19653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81535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</p:sldLayoutIdLst>
  <p:txStyles>
    <p:titleStyle>
      <a:lvl1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 kern="1200" cap="all">
          <a:solidFill>
            <a:schemeClr val="tx1"/>
          </a:solidFill>
          <a:latin typeface="+mn-lt"/>
          <a:ea typeface="ＭＳ Ｐゴシック" pitchFamily="-101" charset="-128"/>
          <a:cs typeface="Univers LT Std 47 Cn Lt"/>
        </a:defRPr>
      </a:lvl1pPr>
      <a:lvl2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2pPr>
      <a:lvl3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3pPr>
      <a:lvl4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4pPr>
      <a:lvl5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  <a:ea typeface="ＭＳ Ｐゴシック" pitchFamily="-101" charset="-128"/>
        </a:defRPr>
      </a:lvl5pPr>
      <a:lvl6pPr marL="4572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6pPr>
      <a:lvl7pPr marL="9144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7pPr>
      <a:lvl8pPr marL="13716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8pPr>
      <a:lvl9pPr marL="18288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Univers LT Std 47 Cn Lt" pitchFamily="-101" charset="0"/>
          <a:ea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Arial" charset="0"/>
        <a:defRPr sz="2200" kern="1200" cap="all">
          <a:solidFill>
            <a:schemeClr val="tx1"/>
          </a:solidFill>
          <a:latin typeface="Univers LT Std 47 Cn Lt"/>
          <a:ea typeface="ＭＳ Ｐゴシック" pitchFamily="-101" charset="-128"/>
          <a:cs typeface="Univers LT Std 47 Cn Lt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400050" y="696913"/>
            <a:ext cx="47434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THANK</a:t>
            </a:r>
            <a:br>
              <a:rPr lang="en-US" altLang="en-US" sz="9200" b="1">
                <a:solidFill>
                  <a:srgbClr val="FFFFFF"/>
                </a:solidFill>
              </a:rPr>
            </a:br>
            <a:r>
              <a:rPr lang="en-US" altLang="en-US" sz="9200" b="1">
                <a:solidFill>
                  <a:srgbClr val="FFFFFF"/>
                </a:solidFill>
              </a:rPr>
              <a:t>YOU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84188" y="5222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484188" y="2830513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  <p:sldLayoutId id="2147484493" r:id="rId2"/>
    <p:sldLayoutId id="2147484494" r:id="rId3"/>
    <p:sldLayoutId id="2147484495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 userDrawn="1"/>
        </p:nvGrpSpPr>
        <p:grpSpPr bwMode="auto">
          <a:xfrm>
            <a:off x="488950" y="5584564"/>
            <a:ext cx="793699" cy="797186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7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  <p:cxnSp>
        <p:nvCxnSpPr>
          <p:cNvPr id="20" name="Straight Connector 19"/>
          <p:cNvCxnSpPr/>
          <p:nvPr userDrawn="1"/>
        </p:nvCxnSpPr>
        <p:spPr>
          <a:xfrm flipV="1">
            <a:off x="492125" y="1851025"/>
            <a:ext cx="4200525" cy="4763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17"/>
          <p:cNvSpPr>
            <a:spLocks noChangeArrowheads="1"/>
          </p:cNvSpPr>
          <p:nvPr userDrawn="1"/>
        </p:nvSpPr>
        <p:spPr bwMode="auto">
          <a:xfrm>
            <a:off x="374650" y="709613"/>
            <a:ext cx="4413250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pPr eaLnBrk="1" hangingPunct="1">
              <a:lnSpc>
                <a:spcPts val="8000"/>
              </a:lnSpc>
            </a:pPr>
            <a:r>
              <a:rPr lang="en-US" altLang="en-US" sz="9200" b="1">
                <a:solidFill>
                  <a:srgbClr val="FFFFFF"/>
                </a:solidFill>
              </a:rPr>
              <a:t>Q &amp; A’s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509588" y="5349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www.radius-ip.ru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hyperlink" Target="http://www.elcomplus.ru/" TargetMode="External"/><Relationship Id="rId4" Type="http://schemas.openxmlformats.org/officeDocument/2006/relationships/hyperlink" Target="http://www.smartptt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\\elcom.local\files\Маркетинг\База_графических_материалов\Фото_люди+оборудование\dispatcher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20"/>
          <p:cNvSpPr/>
          <p:nvPr/>
        </p:nvSpPr>
        <p:spPr>
          <a:xfrm>
            <a:off x="-34112" y="0"/>
            <a:ext cx="6832602" cy="6858000"/>
          </a:xfrm>
          <a:prstGeom prst="rect">
            <a:avLst/>
          </a:prstGeom>
          <a:gradFill flip="none" rotWithShape="1">
            <a:gsLst>
              <a:gs pos="1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0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98438" y="12700"/>
            <a:ext cx="5694362" cy="3595687"/>
          </a:xfr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ru-RU" altLang="en-US" sz="2100" cap="none" dirty="0" smtClean="0">
                <a:solidFill>
                  <a:schemeClr val="bg1"/>
                </a:solidFill>
              </a:rPr>
              <a:t>Радиус-</a:t>
            </a:r>
            <a:r>
              <a:rPr lang="en-US" altLang="en-US" sz="2100" cap="none" dirty="0" smtClean="0">
                <a:solidFill>
                  <a:schemeClr val="bg1"/>
                </a:solidFill>
              </a:rPr>
              <a:t>IP </a:t>
            </a:r>
            <a:r>
              <a:rPr lang="ru-RU" altLang="en-US" sz="2100" cap="none" dirty="0" smtClean="0">
                <a:solidFill>
                  <a:schemeClr val="bg1"/>
                </a:solidFill>
              </a:rPr>
              <a:t>Аппаратно-програм</a:t>
            </a:r>
            <a:r>
              <a:rPr lang="ru-RU" altLang="en-US" sz="2100" cap="none" dirty="0">
                <a:solidFill>
                  <a:schemeClr val="bg1"/>
                </a:solidFill>
              </a:rPr>
              <a:t>м</a:t>
            </a:r>
            <a:r>
              <a:rPr lang="ru-RU" altLang="en-US" sz="2100" cap="none" dirty="0" smtClean="0">
                <a:solidFill>
                  <a:schemeClr val="bg1"/>
                </a:solidFill>
              </a:rPr>
              <a:t>ный</a:t>
            </a:r>
            <a:r>
              <a:rPr lang="en-US" altLang="en-US" sz="2100" cap="none" dirty="0" smtClean="0">
                <a:solidFill>
                  <a:schemeClr val="bg1"/>
                </a:solidFill>
              </a:rPr>
              <a:t> </a:t>
            </a:r>
            <a:r>
              <a:rPr lang="ru-RU" altLang="en-US" sz="2100" cap="none" dirty="0" smtClean="0">
                <a:solidFill>
                  <a:schemeClr val="bg1"/>
                </a:solidFill>
              </a:rPr>
              <a:t>комплекс </a:t>
            </a:r>
            <a:r>
              <a:rPr lang="en-US" sz="1400" cap="none" dirty="0" smtClean="0">
                <a:solidFill>
                  <a:schemeClr val="bg1"/>
                </a:solidFill>
              </a:rPr>
              <a:t> </a:t>
            </a:r>
            <a:r>
              <a:rPr lang="ru-RU" sz="1400" cap="none" dirty="0">
                <a:solidFill>
                  <a:schemeClr val="bg1"/>
                </a:solidFill>
              </a:rPr>
              <a:t>  </a:t>
            </a:r>
            <a:r>
              <a:rPr lang="ru-RU" sz="1800" cap="none" dirty="0">
                <a:solidFill>
                  <a:schemeClr val="bg1"/>
                </a:solidFill>
              </a:rPr>
              <a:t>как инструмент управления, контроля и повышения  безопасности персонала при проведении природоохранных, туристических и научных мероприятий в лесной отрасли Российской Федерации</a:t>
            </a:r>
            <a:br>
              <a:rPr lang="ru-RU" sz="1800" cap="none" dirty="0">
                <a:solidFill>
                  <a:schemeClr val="bg1"/>
                </a:solidFill>
              </a:rPr>
            </a:br>
            <a:endParaRPr lang="en-US" altLang="en-US" sz="1800" cap="none" dirty="0">
              <a:solidFill>
                <a:schemeClr val="bg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0812" y="3977640"/>
            <a:ext cx="4567837" cy="249936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en-US" b="1" cap="none" dirty="0" smtClean="0">
                <a:solidFill>
                  <a:schemeClr val="bg1"/>
                </a:solidFill>
              </a:rPr>
              <a:t>АЛЕКСЕЙ КОЛОМАК</a:t>
            </a:r>
            <a:endParaRPr lang="en-US" altLang="en-US" b="1" cap="none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endParaRPr lang="ru-RU" altLang="en-US" cap="none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en-US" cap="none" dirty="0" smtClean="0">
                <a:solidFill>
                  <a:schemeClr val="bg1"/>
                </a:solidFill>
              </a:rPr>
              <a:t>Заместитель директора по </a:t>
            </a:r>
          </a:p>
          <a:p>
            <a:pPr eaLnBrk="1" hangingPunct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en-US" cap="none" dirty="0" smtClean="0">
                <a:solidFill>
                  <a:schemeClr val="bg1"/>
                </a:solidFill>
              </a:rPr>
              <a:t>системам цифровой радиосвязи</a:t>
            </a:r>
            <a:endParaRPr lang="en-US" altLang="en-US" cap="none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en-US" cap="none" dirty="0" smtClean="0">
                <a:solidFill>
                  <a:schemeClr val="bg1"/>
                </a:solidFill>
              </a:rPr>
              <a:t>ООО «ЭЛКОМ+»</a:t>
            </a:r>
            <a:endParaRPr lang="en-US" altLang="en-US" cap="none" dirty="0" smtClean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17487" y="3782085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438" y="6233835"/>
            <a:ext cx="4200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4"/>
          <p:cNvCxnSpPr/>
          <p:nvPr/>
        </p:nvCxnSpPr>
        <p:spPr>
          <a:xfrm>
            <a:off x="198438" y="3109151"/>
            <a:ext cx="488791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0812" y="147638"/>
            <a:ext cx="4935538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5105" y="476250"/>
            <a:ext cx="446563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0795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Ключевая роль</a:t>
            </a:r>
            <a:r>
              <a:rPr lang="en-US" b="1" dirty="0">
                <a:latin typeface="+mn-lt"/>
              </a:rPr>
              <a:t> </a:t>
            </a:r>
            <a:r>
              <a:rPr lang="ru-RU" b="1" dirty="0">
                <a:latin typeface="+mn-lt"/>
              </a:rPr>
              <a:t>в системе</a:t>
            </a:r>
          </a:p>
          <a:p>
            <a:pPr defTabSz="1079500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</a:endParaRPr>
          </a:p>
          <a:p>
            <a:pPr defTabSz="10795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Диспетчерское ПО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+mn-lt"/>
              </a:rPr>
              <a:t>Радиус-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IP</a:t>
            </a:r>
            <a:endParaRPr lang="ru-RU" b="1" dirty="0">
              <a:solidFill>
                <a:srgbClr val="0070C0"/>
              </a:solidFill>
              <a:latin typeface="+mn-lt"/>
            </a:endParaRPr>
          </a:p>
          <a:p>
            <a:pPr defTabSz="10795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latin typeface="+mn-lt"/>
              </a:rPr>
              <a:t>(разработчик ООО «Элком+)</a:t>
            </a:r>
          </a:p>
          <a:p>
            <a:pPr defTabSz="1079500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>
              <a:latin typeface="+mn-lt"/>
            </a:endParaRP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latin typeface="+mn-lt"/>
              </a:rPr>
              <a:t>Значительно расширяющее функционал аппаратной платформы:</a:t>
            </a: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latin typeface="+mn-lt"/>
            </a:endParaRP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latin typeface="+mn-lt"/>
              </a:rPr>
              <a:t>Мониторинг перемещения абонентов </a:t>
            </a:r>
            <a:r>
              <a:rPr lang="ru-RU" sz="1400" dirty="0">
                <a:latin typeface="+mn-lt"/>
              </a:rPr>
              <a:t>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Визуализация и отслеживание перемещения абонентов. Запись трека перемещения в базу данных. Правила отслеживания перемещения)</a:t>
            </a:r>
            <a:r>
              <a:rPr lang="ru-RU" sz="1400" dirty="0">
                <a:latin typeface="+mn-lt"/>
              </a:rPr>
              <a:t> </a:t>
            </a: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latin typeface="+mn-lt"/>
              </a:rPr>
              <a:t>Телефонный вызов </a:t>
            </a:r>
            <a:r>
              <a:rPr lang="ru-RU" sz="1400" dirty="0">
                <a:latin typeface="+mn-lt"/>
              </a:rPr>
              <a:t>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стык УПАТС по технологии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VoIP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обеспечивая таким образом входящие/исходящие полудуплексные телефонные вызовы между абонентами АПК и абонентами телефонной сети)</a:t>
            </a: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latin typeface="+mn-lt"/>
              </a:rPr>
              <a:t>Запись всех радиопереговоров и событий в системе</a:t>
            </a: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400" b="1" dirty="0">
              <a:latin typeface="+mn-lt"/>
            </a:endParaRPr>
          </a:p>
          <a:p>
            <a:pPr marL="177800" indent="-177800"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1400" b="1" dirty="0">
                <a:latin typeface="+mn-lt"/>
              </a:rPr>
              <a:t>Безопасность доступа к системе</a:t>
            </a:r>
          </a:p>
          <a:p>
            <a:pPr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400" b="1" dirty="0">
              <a:latin typeface="+mn-lt"/>
            </a:endParaRPr>
          </a:p>
          <a:p>
            <a:pPr defTabSz="10795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2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6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endParaRPr lang="ru-RU" sz="1600" dirty="0">
              <a:latin typeface="+mn-lt"/>
            </a:endParaRPr>
          </a:p>
          <a:p>
            <a:pPr defTabSz="10795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10000"/>
              <a:buFont typeface="Wingdings" pitchFamily="2" charset="2"/>
              <a:buChar char="ü"/>
              <a:defRPr/>
            </a:pPr>
            <a:endParaRPr lang="ru-RU" sz="1600" b="1" dirty="0">
              <a:latin typeface="Verdana" pitchFamily="34" charset="0"/>
            </a:endParaRPr>
          </a:p>
          <a:p>
            <a:pPr defTabSz="10795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10000"/>
              <a:buFont typeface="Wingdings" pitchFamily="2" charset="2"/>
              <a:buNone/>
              <a:defRPr/>
            </a:pPr>
            <a:endParaRPr lang="ru-RU" sz="1600" b="1" dirty="0">
              <a:latin typeface="Verdana" pitchFamily="34" charset="0"/>
            </a:endParaRPr>
          </a:p>
          <a:p>
            <a:pPr defTabSz="10795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110000"/>
              <a:buFont typeface="Wingdings" pitchFamily="2" charset="2"/>
              <a:buNone/>
              <a:defRPr/>
            </a:pPr>
            <a:r>
              <a:rPr lang="ru-RU" sz="1600" b="1" dirty="0">
                <a:latin typeface="Verdana" pitchFamily="34" charset="0"/>
              </a:rPr>
              <a:t>     </a:t>
            </a:r>
          </a:p>
        </p:txBody>
      </p:sp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3789363"/>
            <a:ext cx="19446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35" y="855598"/>
            <a:ext cx="46069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864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162" y="1196752"/>
            <a:ext cx="4210039" cy="520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             </a:t>
            </a:r>
            <a:r>
              <a:rPr lang="ru-RU" sz="2400" b="1" dirty="0" smtClean="0"/>
              <a:t>Голосовая </a:t>
            </a:r>
            <a:r>
              <a:rPr lang="ru-RU" sz="2400" b="1" dirty="0"/>
              <a:t>диспетчеризация</a:t>
            </a:r>
            <a:endParaRPr lang="en-US" sz="2400" b="1" dirty="0"/>
          </a:p>
        </p:txBody>
      </p:sp>
      <p:sp>
        <p:nvSpPr>
          <p:cNvPr id="5122" name="Содержимое 2"/>
          <p:cNvSpPr>
            <a:spLocks noGrp="1"/>
          </p:cNvSpPr>
          <p:nvPr>
            <p:ph idx="1"/>
          </p:nvPr>
        </p:nvSpPr>
        <p:spPr>
          <a:xfrm>
            <a:off x="911" y="1079930"/>
            <a:ext cx="4894939" cy="5568520"/>
          </a:xfrm>
        </p:spPr>
        <p:txBody>
          <a:bodyPr/>
          <a:lstStyle/>
          <a:p>
            <a:pPr marL="756000" lvl="1"/>
            <a:r>
              <a:rPr lang="ru-RU" dirty="0" smtClean="0"/>
              <a:t>Частные, групповые и общие вызовы</a:t>
            </a:r>
          </a:p>
          <a:p>
            <a:pPr marL="756000" lvl="1"/>
            <a:r>
              <a:rPr lang="ru-RU" dirty="0" smtClean="0"/>
              <a:t>Идентификация абонента</a:t>
            </a:r>
          </a:p>
          <a:p>
            <a:pPr marL="756000" lvl="1"/>
            <a:r>
              <a:rPr lang="ru-RU" dirty="0" smtClean="0"/>
              <a:t>Экстренные вызовы</a:t>
            </a:r>
            <a:endParaRPr lang="en-US" dirty="0" smtClean="0"/>
          </a:p>
          <a:p>
            <a:pPr marL="756000" lvl="1"/>
            <a:r>
              <a:rPr lang="ru-RU" dirty="0" smtClean="0"/>
              <a:t>Прослушивание абонента</a:t>
            </a:r>
            <a:endParaRPr lang="en-US" dirty="0" smtClean="0"/>
          </a:p>
          <a:p>
            <a:pPr marL="756000" lvl="1"/>
            <a:r>
              <a:rPr lang="ru-RU" dirty="0" smtClean="0"/>
              <a:t>Конференц-связь</a:t>
            </a:r>
          </a:p>
          <a:p>
            <a:pPr marL="756000" lvl="1"/>
            <a:r>
              <a:rPr lang="ru-RU" dirty="0" smtClean="0"/>
              <a:t>Голосовые вызовы между диспетчерами</a:t>
            </a:r>
          </a:p>
          <a:p>
            <a:pPr marL="756000" lvl="1"/>
            <a:r>
              <a:rPr lang="ru-RU" dirty="0" smtClean="0"/>
              <a:t>Телефонные вызовы</a:t>
            </a:r>
          </a:p>
          <a:p>
            <a:pPr marL="756000" lvl="1"/>
            <a:r>
              <a:rPr lang="ru-RU" dirty="0" smtClean="0"/>
              <a:t>Проверка радиостанции</a:t>
            </a:r>
            <a:endParaRPr lang="en-US" dirty="0" smtClean="0"/>
          </a:p>
          <a:p>
            <a:pPr marL="756000" lvl="1"/>
            <a:r>
              <a:rPr lang="ru-RU" dirty="0" smtClean="0"/>
              <a:t>Оповещение о вызове</a:t>
            </a:r>
            <a:endParaRPr lang="en-US" dirty="0" smtClean="0"/>
          </a:p>
          <a:p>
            <a:pPr marL="756000" lvl="1"/>
            <a:r>
              <a:rPr lang="ru-RU" dirty="0" smtClean="0"/>
              <a:t>Блокировка радиостанции</a:t>
            </a:r>
          </a:p>
          <a:p>
            <a:pPr marL="756000" lvl="1"/>
            <a:r>
              <a:rPr lang="ru-RU" dirty="0" smtClean="0"/>
              <a:t>Запись переговоров</a:t>
            </a:r>
          </a:p>
          <a:p>
            <a:pPr marL="756000" lvl="1"/>
            <a:r>
              <a:rPr lang="ru-RU" dirty="0" smtClean="0"/>
              <a:t>Голосовые оповещения</a:t>
            </a:r>
          </a:p>
          <a:p>
            <a:pPr marL="756000" lvl="1"/>
            <a:r>
              <a:rPr lang="en-US" dirty="0" smtClean="0"/>
              <a:t>“</a:t>
            </a:r>
            <a:r>
              <a:rPr lang="ru-RU" dirty="0" smtClean="0"/>
              <a:t>Одинокий работник</a:t>
            </a:r>
            <a:r>
              <a:rPr lang="en-US" dirty="0" smtClean="0"/>
              <a:t>”</a:t>
            </a:r>
          </a:p>
          <a:p>
            <a:pPr marL="756000" lvl="1"/>
            <a:endParaRPr lang="ru-RU" dirty="0" smtClean="0"/>
          </a:p>
          <a:p>
            <a:pPr marL="756000"/>
            <a:endParaRPr lang="ru-RU" dirty="0" smtClean="0"/>
          </a:p>
        </p:txBody>
      </p:sp>
      <p:pic>
        <p:nvPicPr>
          <p:cNvPr id="4098" name="Picture 2" descr="D:\Images\images\Значки\small\Диспет.радиосвязь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1" y="120225"/>
            <a:ext cx="815732" cy="82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99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75656" y="210284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2400" b="1" dirty="0" smtClean="0">
                <a:solidFill>
                  <a:srgbClr val="0070C0"/>
                </a:solidFill>
              </a:rPr>
              <a:t>Интерфейс Диспетчера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Радиус-</a:t>
            </a:r>
            <a:r>
              <a:rPr lang="en-US" sz="2400" b="1" dirty="0" smtClean="0">
                <a:solidFill>
                  <a:srgbClr val="0070C0"/>
                </a:solidFill>
              </a:rPr>
              <a:t>IP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47" y="639802"/>
            <a:ext cx="8326178" cy="55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4353892" y="4437112"/>
            <a:ext cx="2566988" cy="1500187"/>
          </a:xfrm>
          <a:prstGeom prst="wedgeEllipseCallout">
            <a:avLst>
              <a:gd name="adj1" fmla="val 75363"/>
              <a:gd name="adj2" fmla="val -32809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Звуковая панель</a:t>
            </a:r>
            <a:endParaRPr lang="ru-RU" b="1" dirty="0"/>
          </a:p>
        </p:txBody>
      </p:sp>
      <p:sp>
        <p:nvSpPr>
          <p:cNvPr id="6" name="Овальная выноска 5"/>
          <p:cNvSpPr/>
          <p:nvPr/>
        </p:nvSpPr>
        <p:spPr>
          <a:xfrm>
            <a:off x="467544" y="3687018"/>
            <a:ext cx="2565400" cy="1500187"/>
          </a:xfrm>
          <a:prstGeom prst="wedgeEllipseCallout">
            <a:avLst>
              <a:gd name="adj1" fmla="val 48533"/>
              <a:gd name="adj2" fmla="val -152152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Окно вызова абонента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89812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0"/>
          <p:cNvSpPr txBox="1">
            <a:spLocks noChangeArrowheads="1"/>
          </p:cNvSpPr>
          <p:nvPr/>
        </p:nvSpPr>
        <p:spPr bwMode="auto">
          <a:xfrm>
            <a:off x="1438274" y="322517"/>
            <a:ext cx="62642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ts val="100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ts val="100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ts val="100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ts val="1200"/>
              </a:lnSpc>
              <a:spcBef>
                <a:spcPct val="0"/>
              </a:spcBef>
              <a:spcAft>
                <a:spcPts val="100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Интерфейс Диспетчера</a:t>
            </a:r>
            <a:r>
              <a:rPr lang="en-US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Радиус-</a:t>
            </a:r>
            <a:r>
              <a:rPr lang="en-US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IP</a:t>
            </a:r>
            <a:endParaRPr lang="ru-RU" sz="28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2" descr="D:\SmartPTT 2013\Скрины\русские скриншоты\2 Radio dispatch russ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06475"/>
            <a:ext cx="889952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419475" y="3328988"/>
            <a:ext cx="3240088" cy="1108075"/>
          </a:xfrm>
          <a:prstGeom prst="wedgeEllipseCallout">
            <a:avLst>
              <a:gd name="adj1" fmla="val -118"/>
              <a:gd name="adj2" fmla="val -76154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Настраиваемая консоль</a:t>
            </a:r>
          </a:p>
        </p:txBody>
      </p:sp>
      <p:sp>
        <p:nvSpPr>
          <p:cNvPr id="6" name="Овальная выноска 5"/>
          <p:cNvSpPr/>
          <p:nvPr/>
        </p:nvSpPr>
        <p:spPr>
          <a:xfrm>
            <a:off x="120650" y="4797425"/>
            <a:ext cx="2738438" cy="788988"/>
          </a:xfrm>
          <a:prstGeom prst="wedgeEllipseCallout">
            <a:avLst>
              <a:gd name="adj1" fmla="val -118"/>
              <a:gd name="adj2" fmla="val -76154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Абоненты</a:t>
            </a:r>
          </a:p>
        </p:txBody>
      </p:sp>
    </p:spTree>
    <p:extLst>
      <p:ext uri="{BB962C8B-B14F-4D97-AF65-F5344CB8AC3E}">
        <p14:creationId xmlns:p14="http://schemas.microsoft.com/office/powerpoint/2010/main" val="1995275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Настраиваемые консоли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88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6482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>             </a:t>
            </a:r>
            <a:r>
              <a:rPr lang="ru-RU" sz="2400" b="1" dirty="0" smtClean="0"/>
              <a:t>Отслеживание </a:t>
            </a:r>
            <a:r>
              <a:rPr lang="ru-RU" sz="2400" b="1" dirty="0"/>
              <a:t>местоположения</a:t>
            </a:r>
            <a:endParaRPr lang="en-US" sz="2400" b="1" dirty="0"/>
          </a:p>
        </p:txBody>
      </p:sp>
      <p:sp>
        <p:nvSpPr>
          <p:cNvPr id="921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 smtClean="0"/>
              <a:t>Слежение за абонентами в реальном масштабе времени</a:t>
            </a:r>
          </a:p>
          <a:p>
            <a:pPr lvl="1"/>
            <a:r>
              <a:rPr lang="ru-RU" dirty="0" smtClean="0"/>
              <a:t>Поддержка многих типов карт</a:t>
            </a:r>
          </a:p>
          <a:p>
            <a:pPr lvl="1"/>
            <a:r>
              <a:rPr lang="ru-RU" dirty="0" smtClean="0"/>
              <a:t>Сохранение местоположений абонентов в базу данных</a:t>
            </a:r>
          </a:p>
          <a:p>
            <a:pPr lvl="1"/>
            <a:r>
              <a:rPr lang="ru-RU" dirty="0" err="1" smtClean="0"/>
              <a:t>Отрисовка</a:t>
            </a:r>
            <a:r>
              <a:rPr lang="ru-RU" dirty="0" smtClean="0"/>
              <a:t> маршрутов перемещения за заданный период времени</a:t>
            </a:r>
          </a:p>
          <a:p>
            <a:pPr lvl="1"/>
            <a:r>
              <a:rPr lang="ru-RU" dirty="0" smtClean="0"/>
              <a:t>Анимация перемещения абонентов </a:t>
            </a:r>
            <a:r>
              <a:rPr lang="en-US" dirty="0" smtClean="0"/>
              <a:t> </a:t>
            </a:r>
            <a:endParaRPr lang="ru-RU" dirty="0" smtClean="0"/>
          </a:p>
          <a:p>
            <a:pPr lvl="1"/>
            <a:r>
              <a:rPr lang="ru-RU" dirty="0" smtClean="0"/>
              <a:t>Детализация перемещений до каждой отдельной координаты</a:t>
            </a:r>
          </a:p>
          <a:p>
            <a:pPr lvl="1"/>
            <a:r>
              <a:rPr lang="ru-RU" dirty="0" smtClean="0"/>
              <a:t>Отслеживание входа абонентов в зону и выхода из зоны</a:t>
            </a:r>
          </a:p>
          <a:p>
            <a:pPr lvl="1"/>
            <a:r>
              <a:rPr lang="ru-RU" dirty="0" smtClean="0"/>
              <a:t>Отслеживание простоя абонентов больше заданного времени</a:t>
            </a:r>
          </a:p>
          <a:p>
            <a:pPr lvl="1"/>
            <a:r>
              <a:rPr lang="ru-RU" dirty="0" smtClean="0"/>
              <a:t>Автоматическое получение местоположения</a:t>
            </a:r>
          </a:p>
          <a:p>
            <a:pPr lvl="1"/>
            <a:r>
              <a:rPr lang="ru-RU" dirty="0" smtClean="0"/>
              <a:t>Получение местоположения по событию</a:t>
            </a:r>
          </a:p>
          <a:p>
            <a:pPr lvl="1"/>
            <a:r>
              <a:rPr lang="ru-RU" dirty="0" smtClean="0"/>
              <a:t>Получение местоположения по запросу (по нажатию кнопки)</a:t>
            </a:r>
          </a:p>
          <a:p>
            <a:pPr lvl="1"/>
            <a:r>
              <a:rPr lang="ru-RU" dirty="0" smtClean="0"/>
              <a:t>Поддержка веб-клиента для отслеживания местоположения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88640"/>
            <a:ext cx="8486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4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062038"/>
            <a:ext cx="8589962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2484438" y="4292600"/>
            <a:ext cx="3071812" cy="1500188"/>
          </a:xfrm>
          <a:prstGeom prst="wedgeEllipseCallout">
            <a:avLst>
              <a:gd name="adj1" fmla="val 80464"/>
              <a:gd name="adj2" fmla="val -112152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Слежение в реальном времени</a:t>
            </a:r>
          </a:p>
        </p:txBody>
      </p:sp>
      <p:sp>
        <p:nvSpPr>
          <p:cNvPr id="13316" name="Заголовок 2"/>
          <p:cNvSpPr txBox="1">
            <a:spLocks/>
          </p:cNvSpPr>
          <p:nvPr/>
        </p:nvSpPr>
        <p:spPr bwMode="auto">
          <a:xfrm>
            <a:off x="615950" y="485775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Отслеживание местоположения</a:t>
            </a:r>
            <a:endParaRPr lang="en-US" altLang="ru-RU" sz="28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3689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4" y="476672"/>
            <a:ext cx="8259266" cy="430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177800" y="4652963"/>
            <a:ext cx="3071813" cy="1500187"/>
          </a:xfrm>
          <a:prstGeom prst="wedgeEllipseCallout">
            <a:avLst>
              <a:gd name="adj1" fmla="val 114785"/>
              <a:gd name="adj2" fmla="val -140835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Маршруты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перемещения</a:t>
            </a:r>
          </a:p>
        </p:txBody>
      </p:sp>
    </p:spTree>
    <p:extLst>
      <p:ext uri="{BB962C8B-B14F-4D97-AF65-F5344CB8AC3E}">
        <p14:creationId xmlns:p14="http://schemas.microsoft.com/office/powerpoint/2010/main" val="1655192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476250"/>
            <a:ext cx="902176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3492500" y="4941888"/>
            <a:ext cx="3071813" cy="1500187"/>
          </a:xfrm>
          <a:prstGeom prst="wedgeEllipseCallout">
            <a:avLst>
              <a:gd name="adj1" fmla="val -41684"/>
              <a:gd name="adj2" fmla="val -136323"/>
            </a:avLst>
          </a:prstGeom>
          <a:solidFill>
            <a:schemeClr val="accent6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Зоны и точки интереса</a:t>
            </a:r>
          </a:p>
        </p:txBody>
      </p:sp>
    </p:spTree>
    <p:extLst>
      <p:ext uri="{BB962C8B-B14F-4D97-AF65-F5344CB8AC3E}">
        <p14:creationId xmlns:p14="http://schemas.microsoft.com/office/powerpoint/2010/main" val="4025340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99592" y="212447"/>
            <a:ext cx="8213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ru-RU" sz="2400" b="1" dirty="0" smtClean="0">
                <a:solidFill>
                  <a:srgbClr val="00B050"/>
                </a:solidFill>
              </a:rPr>
              <a:t>Диспетчеризация</a:t>
            </a:r>
            <a:r>
              <a:rPr lang="en-US" sz="2400" b="1" dirty="0" smtClean="0">
                <a:solidFill>
                  <a:srgbClr val="00B050"/>
                </a:solidFill>
              </a:rPr>
              <a:t>: </a:t>
            </a:r>
            <a:r>
              <a:rPr lang="ru-RU" sz="2400" b="1" dirty="0" smtClean="0">
                <a:solidFill>
                  <a:srgbClr val="00B050"/>
                </a:solidFill>
              </a:rPr>
              <a:t>передача сообщений и данных </a:t>
            </a:r>
            <a:endParaRPr lang="ru-RU" sz="2400" b="1" dirty="0">
              <a:solidFill>
                <a:srgbClr val="00B050"/>
              </a:solidFill>
            </a:endParaRPr>
          </a:p>
          <a:p>
            <a:pPr algn="ctr" fontAlgn="t"/>
            <a:r>
              <a:rPr lang="ru-RU" sz="2400" b="1" dirty="0" smtClean="0">
                <a:solidFill>
                  <a:srgbClr val="0070C0"/>
                </a:solidFill>
              </a:rPr>
              <a:t>Управление заданиями (</a:t>
            </a:r>
            <a:r>
              <a:rPr lang="en-US" sz="2400" b="1" dirty="0" smtClean="0">
                <a:solidFill>
                  <a:srgbClr val="0070C0"/>
                </a:solidFill>
              </a:rPr>
              <a:t>Job Ticketing</a:t>
            </a:r>
            <a:r>
              <a:rPr lang="ru-RU" sz="2400" b="1" dirty="0" smtClean="0">
                <a:solidFill>
                  <a:srgbClr val="0070C0"/>
                </a:solidFill>
              </a:rPr>
              <a:t>)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0" y="250950"/>
            <a:ext cx="815727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9" t="6473" r="8482"/>
          <a:stretch/>
        </p:blipFill>
        <p:spPr bwMode="auto">
          <a:xfrm>
            <a:off x="6263278" y="2494057"/>
            <a:ext cx="2705469" cy="367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7" y="2494057"/>
            <a:ext cx="5954581" cy="374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1109062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Новая </a:t>
            </a:r>
            <a:r>
              <a:rPr lang="ru-RU" sz="1400" dirty="0"/>
              <a:t>настраиваемая панель </a:t>
            </a:r>
            <a:r>
              <a:rPr lang="ru-RU" sz="1400" dirty="0" smtClean="0"/>
              <a:t>заданий, диспетчер </a:t>
            </a:r>
            <a:r>
              <a:rPr lang="ru-RU" sz="1400" dirty="0"/>
              <a:t>имеет </a:t>
            </a:r>
            <a:r>
              <a:rPr lang="ru-RU" sz="1400" dirty="0" smtClean="0"/>
              <a:t>возможности</a:t>
            </a:r>
            <a:r>
              <a:rPr lang="en-US" sz="1400" dirty="0" smtClean="0"/>
              <a:t>:</a:t>
            </a:r>
            <a:endParaRPr lang="ru-RU" sz="1400" dirty="0"/>
          </a:p>
          <a:p>
            <a:r>
              <a:rPr lang="ru-RU" sz="1400" dirty="0"/>
              <a:t>- создавать новые задания</a:t>
            </a:r>
          </a:p>
          <a:p>
            <a:r>
              <a:rPr lang="ru-RU" sz="1400" dirty="0"/>
              <a:t>- назначать исполнителей</a:t>
            </a:r>
          </a:p>
          <a:p>
            <a:r>
              <a:rPr lang="ru-RU" sz="1400" dirty="0"/>
              <a:t>- контролировать  изменение статуса исполнения заданий</a:t>
            </a:r>
          </a:p>
          <a:p>
            <a:r>
              <a:rPr lang="ru-RU" sz="1400" dirty="0"/>
              <a:t>- фильтровать задания по заданным критериям</a:t>
            </a:r>
          </a:p>
          <a:p>
            <a:r>
              <a:rPr lang="ru-RU" sz="1400" dirty="0"/>
              <a:t>- настраивать цветовую и звуковую схему оповещения</a:t>
            </a:r>
          </a:p>
        </p:txBody>
      </p:sp>
    </p:spTree>
    <p:extLst>
      <p:ext uri="{BB962C8B-B14F-4D97-AF65-F5344CB8AC3E}">
        <p14:creationId xmlns:p14="http://schemas.microsoft.com/office/powerpoint/2010/main" val="2716893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239713"/>
            <a:ext cx="8007350" cy="982662"/>
          </a:xfrm>
        </p:spPr>
        <p:txBody>
          <a:bodyPr/>
          <a:lstStyle/>
          <a:p>
            <a:r>
              <a:rPr lang="ru-RU" altLang="en-US" cap="none" dirty="0" smtClean="0"/>
              <a:t>СОДЕРЖАНИЕ</a:t>
            </a:r>
            <a:endParaRPr lang="en-US" altLang="en-US" cap="none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247650" y="1143000"/>
            <a:ext cx="8623300" cy="4830763"/>
          </a:xfrm>
        </p:spPr>
        <p:txBody>
          <a:bodyPr/>
          <a:lstStyle/>
          <a:p>
            <a:pPr>
              <a:spcBef>
                <a:spcPct val="70000"/>
              </a:spcBef>
            </a:pPr>
            <a:r>
              <a:rPr lang="ru-RU" altLang="en-US" dirty="0" smtClean="0"/>
              <a:t>О КОМПАНИИ ЭЛКОМ+</a:t>
            </a:r>
            <a:r>
              <a:rPr lang="en-US" altLang="ru-RU" dirty="0" smtClean="0"/>
              <a:t> </a:t>
            </a:r>
            <a:endParaRPr lang="ru-RU" altLang="ru-RU" dirty="0" smtClean="0"/>
          </a:p>
          <a:p>
            <a:pPr>
              <a:spcBef>
                <a:spcPct val="70000"/>
              </a:spcBef>
            </a:pPr>
            <a:r>
              <a:rPr lang="ru-RU" altLang="ru-RU" dirty="0" smtClean="0"/>
              <a:t>Цели диспетчерского контроля и управления</a:t>
            </a:r>
            <a:endParaRPr lang="en-US" altLang="ru-RU" dirty="0" smtClean="0"/>
          </a:p>
          <a:p>
            <a:pPr>
              <a:spcBef>
                <a:spcPct val="70000"/>
              </a:spcBef>
            </a:pPr>
            <a:r>
              <a:rPr lang="ru-RU" altLang="ru-RU" dirty="0" smtClean="0"/>
              <a:t>Функционал Радиус-</a:t>
            </a:r>
            <a:r>
              <a:rPr lang="en-US" altLang="ru-RU" dirty="0" smtClean="0"/>
              <a:t>IP</a:t>
            </a:r>
            <a:endParaRPr lang="ru-RU" altLang="ru-RU" dirty="0" smtClean="0"/>
          </a:p>
          <a:p>
            <a:pPr>
              <a:spcBef>
                <a:spcPct val="70000"/>
              </a:spcBef>
            </a:pPr>
            <a:r>
              <a:rPr lang="ru-RU" altLang="ru-RU" dirty="0" smtClean="0"/>
              <a:t>Ключевые ценности  </a:t>
            </a:r>
            <a:endParaRPr lang="en-US" altLang="ru-RU" dirty="0" smtClean="0"/>
          </a:p>
          <a:p>
            <a:pPr>
              <a:spcBef>
                <a:spcPct val="70000"/>
              </a:spcBef>
            </a:pPr>
            <a:r>
              <a:rPr lang="ru-RU" altLang="ru-RU" dirty="0" smtClean="0"/>
              <a:t>Решение для Полистовский заповедник</a:t>
            </a:r>
            <a:endParaRPr lang="ru-RU" altLang="en-US" dirty="0" smtClean="0"/>
          </a:p>
          <a:p>
            <a:pPr>
              <a:spcBef>
                <a:spcPct val="70000"/>
              </a:spcBef>
            </a:pPr>
            <a:r>
              <a:rPr lang="ru-RU" altLang="en-US" dirty="0" smtClean="0"/>
              <a:t>Примеры  Реализации в </a:t>
            </a:r>
            <a:r>
              <a:rPr lang="ru-RU" altLang="en-US" smtClean="0"/>
              <a:t>различных сегментах</a:t>
            </a:r>
            <a:endParaRPr lang="en-US" altLang="en-US" dirty="0" smtClean="0"/>
          </a:p>
        </p:txBody>
      </p:sp>
      <p:pic>
        <p:nvPicPr>
          <p:cNvPr id="108547" name="Picture 3" descr="C:\Users\IvaschenkoNV\Desktop\Лого Элком+(прозрачный фон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4" y="6038851"/>
            <a:ext cx="2167821" cy="59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Функция контроля положения работника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0754" y="765154"/>
            <a:ext cx="4183063" cy="48895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ManDown</a:t>
            </a:r>
            <a:endParaRPr lang="en-US" dirty="0" smtClean="0"/>
          </a:p>
          <a:p>
            <a:r>
              <a:rPr lang="ru-RU" dirty="0" smtClean="0"/>
              <a:t>Уведомление на основе положения станции</a:t>
            </a:r>
            <a:endParaRPr lang="en-US" dirty="0" smtClean="0"/>
          </a:p>
          <a:p>
            <a:r>
              <a:rPr lang="ru-RU" dirty="0" smtClean="0"/>
              <a:t>2 таймера</a:t>
            </a:r>
            <a:endParaRPr lang="en-US" dirty="0" smtClean="0"/>
          </a:p>
          <a:p>
            <a:pPr lvl="1"/>
            <a:r>
              <a:rPr lang="ru-RU" dirty="0" smtClean="0"/>
              <a:t>Внутреннее уведомление</a:t>
            </a:r>
            <a:endParaRPr lang="en-US" dirty="0" smtClean="0"/>
          </a:p>
          <a:p>
            <a:pPr lvl="1"/>
            <a:r>
              <a:rPr lang="ru-RU" dirty="0" smtClean="0"/>
              <a:t>Внешнее уведомление (диспетчера)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14826" y="889226"/>
            <a:ext cx="4460876" cy="4889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Heartbeat</a:t>
            </a:r>
          </a:p>
          <a:p>
            <a:r>
              <a:rPr lang="ru-RU" dirty="0" smtClean="0"/>
              <a:t>Контроль нахождения абонента в сети</a:t>
            </a:r>
            <a:endParaRPr lang="en-US" dirty="0" smtClean="0"/>
          </a:p>
          <a:p>
            <a:r>
              <a:rPr lang="ru-RU" dirty="0" smtClean="0"/>
              <a:t>Двустороннее подтверждение</a:t>
            </a:r>
          </a:p>
          <a:p>
            <a:r>
              <a:rPr lang="ru-RU" dirty="0" smtClean="0"/>
              <a:t>Поддержка работы правил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4"/>
          <a:stretch/>
        </p:blipFill>
        <p:spPr bwMode="auto">
          <a:xfrm>
            <a:off x="819149" y="4941971"/>
            <a:ext cx="1712043" cy="182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4483817" y="4291353"/>
            <a:ext cx="3687643" cy="2180543"/>
            <a:chOff x="5332543" y="4294604"/>
            <a:chExt cx="3687643" cy="218054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5118100"/>
              <a:ext cx="952500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 descr="C:\Users\VasilyevAS\Documents\Webinar\Base materials\Radioserve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8621" y="4840664"/>
              <a:ext cx="1131565" cy="163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VasilyevAS\Documents\Webinar\Base materials\Portable 36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543" y="4294604"/>
              <a:ext cx="521174" cy="2180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Стрелка влево 4"/>
            <p:cNvSpPr/>
            <p:nvPr/>
          </p:nvSpPr>
          <p:spPr>
            <a:xfrm>
              <a:off x="6020358" y="4772346"/>
              <a:ext cx="1800200" cy="345753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Стрелка влево 11"/>
            <p:cNvSpPr/>
            <p:nvPr/>
          </p:nvSpPr>
          <p:spPr>
            <a:xfrm rot="10800000">
              <a:off x="6020358" y="6061078"/>
              <a:ext cx="1800200" cy="345753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3" t="35926" r="-1" b="21564"/>
          <a:stretch/>
        </p:blipFill>
        <p:spPr bwMode="auto">
          <a:xfrm>
            <a:off x="7605676" y="650091"/>
            <a:ext cx="1432747" cy="86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9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975" y="245448"/>
            <a:ext cx="8007350" cy="1167328"/>
          </a:xfrm>
        </p:spPr>
        <p:txBody>
          <a:bodyPr/>
          <a:lstStyle/>
          <a:p>
            <a:pPr algn="ctr"/>
            <a:r>
              <a:rPr lang="ru-RU" sz="2400" b="1" dirty="0" smtClean="0"/>
              <a:t>       Варианты исполнения </a:t>
            </a:r>
            <a:r>
              <a:rPr lang="ru-RU" sz="2400" dirty="0" smtClean="0"/>
              <a:t>диспетчерских</a:t>
            </a:r>
            <a:br>
              <a:rPr lang="ru-RU" sz="2400" dirty="0" smtClean="0"/>
            </a:br>
            <a:r>
              <a:rPr lang="ru-RU" sz="2400" dirty="0" smtClean="0"/>
              <a:t>ПУЛЬТОВ </a:t>
            </a:r>
            <a:endParaRPr lang="en-US" sz="2400" b="1" dirty="0"/>
          </a:p>
        </p:txBody>
      </p:sp>
      <p:pic>
        <p:nvPicPr>
          <p:cNvPr id="4" name="Picture 2" descr="D:\Images\images\Значки\small\Диспет.радиосвязь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7" y="249970"/>
            <a:ext cx="815732" cy="82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OtchalkoAV\AppData\Local\Microsoft\Windows\Temporary Internet Files\Content.Outlook\1Y0EB4X7\Промышленный пульт(Радиус)+провод (2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9" b="8736"/>
          <a:stretch/>
        </p:blipFill>
        <p:spPr bwMode="auto">
          <a:xfrm>
            <a:off x="-36512" y="1475606"/>
            <a:ext cx="5760640" cy="440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64069" y="1340768"/>
            <a:ext cx="367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Поддержка терминалов </a:t>
            </a:r>
            <a:r>
              <a:rPr lang="en-US" b="1" dirty="0" smtClean="0"/>
              <a:t>TIPRO</a:t>
            </a:r>
            <a:endParaRPr lang="en-US" b="1" dirty="0"/>
          </a:p>
        </p:txBody>
      </p:sp>
      <p:pic>
        <p:nvPicPr>
          <p:cNvPr id="7" name="Picture 2" descr="SmartPTT Microphone Connector for SmartPTT Dispatch Software for MOTOTRBO Professional Digital Two-Way Radio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58" y="3933056"/>
            <a:ext cx="2614386" cy="17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martPTT Microphone Connector for SmartPTT Dispatch Software for MOTOTRBO Professional Digital Two-Way Radio Syst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66" y="3508248"/>
            <a:ext cx="1919218" cy="287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89030" y="5712047"/>
            <a:ext cx="462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Адаптер для подключения</a:t>
            </a:r>
            <a:br>
              <a:rPr lang="ru-RU" b="1" dirty="0" smtClean="0"/>
            </a:br>
            <a:r>
              <a:rPr lang="ru-RU" b="1" dirty="0" smtClean="0"/>
              <a:t>настольного микрофона или тангенты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78" y="1604766"/>
            <a:ext cx="1149924" cy="194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06402" y="1043444"/>
            <a:ext cx="281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Гарнитура </a:t>
            </a:r>
            <a:r>
              <a:rPr lang="en-US" b="1" dirty="0" smtClean="0"/>
              <a:t>IMTRADEKS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896" y="1590127"/>
            <a:ext cx="1854472" cy="19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248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18"/>
          <p:cNvSpPr/>
          <p:nvPr/>
        </p:nvSpPr>
        <p:spPr>
          <a:xfrm rot="10800000">
            <a:off x="3038475" y="0"/>
            <a:ext cx="6105525" cy="6850058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0"/>
                  <a:alpha val="71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2791837" y="854818"/>
            <a:ext cx="6310801" cy="1952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3BE"/>
                </a:solidFill>
                <a:latin typeface="+mj-lt"/>
                <a:ea typeface="+mj-ea"/>
                <a:cs typeface="Univers LT Std 47 Cn Lt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ru-RU" altLang="en-US" kern="0" cap="none" dirty="0" smtClean="0">
                <a:solidFill>
                  <a:srgbClr val="FFFFFF"/>
                </a:solidFill>
              </a:rPr>
              <a:t>РАДИУС-</a:t>
            </a:r>
            <a:r>
              <a:rPr lang="en-US" altLang="en-US" kern="0" cap="none" dirty="0" smtClean="0">
                <a:solidFill>
                  <a:srgbClr val="FFFFFF"/>
                </a:solidFill>
              </a:rPr>
              <a:t>IP</a:t>
            </a:r>
            <a:r>
              <a:rPr lang="ru-RU" altLang="en-US" kern="0" cap="none" dirty="0" smtClean="0">
                <a:solidFill>
                  <a:srgbClr val="FFFFFF"/>
                </a:solidFill>
              </a:rPr>
              <a:t/>
            </a:r>
            <a:br>
              <a:rPr lang="ru-RU" altLang="en-US" kern="0" cap="none" dirty="0" smtClean="0">
                <a:solidFill>
                  <a:srgbClr val="FFFFFF"/>
                </a:solidFill>
              </a:rPr>
            </a:br>
            <a:r>
              <a:rPr lang="ru-RU" altLang="en-US" kern="0" cap="none" dirty="0" smtClean="0">
                <a:solidFill>
                  <a:srgbClr val="FFFFFF"/>
                </a:solidFill>
              </a:rPr>
              <a:t>КЛЮЧЕВЫЕ ЦЕННОСТИ для  Лесного хозяйства</a:t>
            </a:r>
            <a:endParaRPr lang="en-US" altLang="en-US" kern="0" cap="none" dirty="0" smtClean="0">
              <a:solidFill>
                <a:srgbClr val="FFFFFF"/>
              </a:solidFill>
            </a:endParaRPr>
          </a:p>
        </p:txBody>
      </p:sp>
      <p:cxnSp>
        <p:nvCxnSpPr>
          <p:cNvPr id="8" name="Straight Connector 14"/>
          <p:cNvCxnSpPr/>
          <p:nvPr/>
        </p:nvCxnSpPr>
        <p:spPr>
          <a:xfrm>
            <a:off x="4844374" y="739775"/>
            <a:ext cx="4076069" cy="0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6"/>
          <p:cNvCxnSpPr/>
          <p:nvPr/>
        </p:nvCxnSpPr>
        <p:spPr>
          <a:xfrm>
            <a:off x="4878420" y="3111500"/>
            <a:ext cx="4007975" cy="0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92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77850" y="1844675"/>
            <a:ext cx="8248650" cy="414337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/>
              <a:t>максимальной мере соответствует ключевым требованиям, </a:t>
            </a:r>
            <a:r>
              <a:rPr lang="ru-RU" sz="2000" dirty="0" smtClean="0"/>
              <a:t>предъявляемым к системам Управления и контроля диспетчерской</a:t>
            </a:r>
            <a:r>
              <a:rPr lang="en-US" sz="2000" dirty="0" smtClean="0"/>
              <a:t> </a:t>
            </a:r>
            <a:r>
              <a:rPr lang="ru-RU" sz="2000" dirty="0" smtClean="0"/>
              <a:t>радиосвязи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Позволяет </a:t>
            </a:r>
            <a:r>
              <a:rPr lang="ru-RU" sz="2000" dirty="0"/>
              <a:t>использовать имеющийся в распоряжении </a:t>
            </a:r>
            <a:r>
              <a:rPr lang="ru-RU" sz="2000" dirty="0" smtClean="0"/>
              <a:t>Заказчика</a:t>
            </a:r>
            <a:r>
              <a:rPr lang="ru-RU" sz="2000" b="1" dirty="0" smtClean="0"/>
              <a:t> </a:t>
            </a:r>
            <a:r>
              <a:rPr lang="ru-RU" sz="2000" dirty="0" smtClean="0"/>
              <a:t>частотный ресурс </a:t>
            </a:r>
            <a:r>
              <a:rPr lang="ru-RU" sz="2000" dirty="0"/>
              <a:t>в диапазоне 136 – 174 </a:t>
            </a:r>
            <a:r>
              <a:rPr lang="ru-RU" sz="2000" dirty="0" smtClean="0"/>
              <a:t>МГц</a:t>
            </a:r>
            <a:r>
              <a:rPr lang="ru-RU" sz="2000" dirty="0"/>
              <a:t>.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П</a:t>
            </a:r>
            <a:r>
              <a:rPr lang="ru-RU" sz="2000" dirty="0" smtClean="0"/>
              <a:t>озволит </a:t>
            </a:r>
            <a:r>
              <a:rPr lang="ru-RU" sz="2000" dirty="0"/>
              <a:t>увеличить эффективность использования радиочастот в 2 раза (</a:t>
            </a:r>
            <a:r>
              <a:rPr lang="ru-RU" sz="2000" dirty="0" smtClean="0"/>
              <a:t>2 разговорных </a:t>
            </a:r>
            <a:r>
              <a:rPr lang="ru-RU" sz="2000" dirty="0"/>
              <a:t>канала на одной радиочастоте/дуплексной паре</a:t>
            </a:r>
            <a:r>
              <a:rPr lang="ru-RU" sz="2000" dirty="0" smtClean="0"/>
              <a:t>).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Позволит </a:t>
            </a:r>
            <a:r>
              <a:rPr lang="ru-RU" sz="2000" dirty="0"/>
              <a:t>оснастить Диспетчеров </a:t>
            </a:r>
            <a:r>
              <a:rPr lang="ru-RU" sz="2000" dirty="0" smtClean="0"/>
              <a:t>автоматизированным</a:t>
            </a:r>
            <a:r>
              <a:rPr lang="ru-RU" sz="2000" dirty="0"/>
              <a:t>и</a:t>
            </a:r>
            <a:r>
              <a:rPr lang="ru-RU" sz="2000" dirty="0" smtClean="0"/>
              <a:t> </a:t>
            </a:r>
            <a:r>
              <a:rPr lang="ru-RU" sz="2000" dirty="0"/>
              <a:t>рабочими местами </a:t>
            </a:r>
            <a:r>
              <a:rPr lang="ru-RU" sz="2000" dirty="0" smtClean="0"/>
              <a:t>с визуализацией </a:t>
            </a:r>
            <a:r>
              <a:rPr lang="ru-RU" sz="2000" dirty="0"/>
              <a:t>абонентов на карте на экране </a:t>
            </a:r>
            <a:r>
              <a:rPr lang="ru-RU" sz="2000" dirty="0" smtClean="0"/>
              <a:t>компьютера.</a:t>
            </a:r>
            <a:endParaRPr lang="ru-RU" sz="2000" b="1" kern="0" dirty="0" smtClean="0">
              <a:solidFill>
                <a:srgbClr val="FFFFFF">
                  <a:lumMod val="50000"/>
                </a:srgb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8915" name="Рисунок 5" descr="Логотип_Радиус_IP_Конечный_вариан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309564"/>
            <a:ext cx="5338762" cy="11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189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77850" y="2171700"/>
            <a:ext cx="8248650" cy="391477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lvl="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Всестороннее обеспечение оперативной качественной радиосвязью </a:t>
            </a:r>
            <a:r>
              <a:rPr lang="ru-RU" sz="2000" dirty="0" smtClean="0"/>
              <a:t>  </a:t>
            </a:r>
            <a:r>
              <a:rPr lang="ru-RU" sz="2000" dirty="0"/>
              <a:t>со всеми объектами.</a:t>
            </a:r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П</a:t>
            </a:r>
            <a:r>
              <a:rPr lang="ru-RU" sz="2000" dirty="0" smtClean="0"/>
              <a:t>озволит </a:t>
            </a:r>
            <a:r>
              <a:rPr lang="ru-RU" sz="2000" dirty="0"/>
              <a:t>обеспечить плавную миграцию от имеющегося аналогового </a:t>
            </a:r>
            <a:r>
              <a:rPr lang="ru-RU" sz="2000" dirty="0" smtClean="0"/>
              <a:t>парка радиостанций </a:t>
            </a:r>
            <a:r>
              <a:rPr lang="ru-RU" sz="2000" dirty="0"/>
              <a:t>к цифровым </a:t>
            </a:r>
            <a:r>
              <a:rPr lang="ru-RU" sz="2000" dirty="0" smtClean="0"/>
              <a:t>радиостанциям</a:t>
            </a:r>
            <a:r>
              <a:rPr lang="ru-RU" sz="2000" dirty="0"/>
              <a:t>.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П</a:t>
            </a:r>
            <a:r>
              <a:rPr lang="ru-RU" sz="2000" dirty="0" smtClean="0"/>
              <a:t>озволит </a:t>
            </a:r>
            <a:r>
              <a:rPr lang="ru-RU" sz="2000" dirty="0"/>
              <a:t>в максимальной степени использовать </a:t>
            </a:r>
            <a:r>
              <a:rPr lang="ru-RU" sz="2000" dirty="0" smtClean="0"/>
              <a:t>существующую инфраструктуру </a:t>
            </a:r>
            <a:r>
              <a:rPr lang="ru-RU" sz="2000" dirty="0"/>
              <a:t>систем </a:t>
            </a:r>
            <a:r>
              <a:rPr lang="ru-RU" sz="2000" dirty="0" smtClean="0"/>
              <a:t>радиосвязи</a:t>
            </a:r>
            <a:r>
              <a:rPr lang="ru-RU" sz="2000" dirty="0"/>
              <a:t>.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П</a:t>
            </a:r>
            <a:r>
              <a:rPr lang="ru-RU" sz="2000" dirty="0" smtClean="0"/>
              <a:t>овысит </a:t>
            </a:r>
            <a:r>
              <a:rPr lang="ru-RU" sz="2000" dirty="0"/>
              <a:t>безопасность сотрудников </a:t>
            </a:r>
            <a:r>
              <a:rPr lang="ru-RU" sz="2000" dirty="0" smtClean="0"/>
              <a:t> за </a:t>
            </a:r>
            <a:r>
              <a:rPr lang="ru-RU" sz="2000" dirty="0"/>
              <a:t>счет идентификации и </a:t>
            </a:r>
            <a:r>
              <a:rPr lang="ru-RU" sz="2000" dirty="0" smtClean="0"/>
              <a:t>мониторинга местоположения </a:t>
            </a:r>
            <a:r>
              <a:rPr lang="ru-RU" sz="2000" dirty="0"/>
              <a:t>абонентов, обеспечения аварийных </a:t>
            </a:r>
            <a:r>
              <a:rPr lang="ru-RU" sz="2000" dirty="0" smtClean="0"/>
              <a:t>вызовов, задания без аварийных зон</a:t>
            </a:r>
            <a:endParaRPr lang="ru-RU" sz="2000" b="1" kern="0" dirty="0" smtClean="0">
              <a:solidFill>
                <a:srgbClr val="FFFFFF">
                  <a:lumMod val="50000"/>
                </a:srgb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9939" name="Рисунок 5" descr="Логотип_Радиус_IP_Конечный_вариан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476250"/>
            <a:ext cx="5357811" cy="121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021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77850" y="2619374"/>
            <a:ext cx="8248650" cy="391477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000" dirty="0" smtClean="0"/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Обеспечить управление и контроль движения автотранспорта и людей, на территории аэровокзала на базе мобильных и носимых радиостанций с функцией  </a:t>
            </a:r>
            <a:r>
              <a:rPr lang="en-US" sz="2000" dirty="0"/>
              <a:t>GPS</a:t>
            </a:r>
            <a:r>
              <a:rPr lang="ru-RU" sz="2000" dirty="0"/>
              <a:t>/ ГЛОНАСС и программного обеспечения Радиус-</a:t>
            </a:r>
            <a:r>
              <a:rPr lang="en-US" sz="2000" dirty="0"/>
              <a:t>IP </a:t>
            </a:r>
            <a:endParaRPr lang="ru-RU" sz="2000" dirty="0"/>
          </a:p>
          <a:p>
            <a:pPr lvl="0"/>
            <a:r>
              <a:rPr lang="ru-RU" sz="2000" dirty="0" smtClean="0"/>
              <a:t> 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Обеспечение</a:t>
            </a:r>
            <a:r>
              <a:rPr lang="en-US" sz="2000" dirty="0" smtClean="0"/>
              <a:t> </a:t>
            </a:r>
            <a:r>
              <a:rPr lang="ru-RU" sz="2000" dirty="0" smtClean="0"/>
              <a:t> передачи </a:t>
            </a:r>
            <a:r>
              <a:rPr lang="ru-RU" sz="2000" dirty="0"/>
              <a:t>данных , установку уведомлений и различных сигнализаций, </a:t>
            </a:r>
            <a:r>
              <a:rPr lang="ru-RU" sz="2000" dirty="0" smtClean="0"/>
              <a:t>«скрытый контроль» в </a:t>
            </a:r>
            <a:r>
              <a:rPr lang="ru-RU" sz="2000" dirty="0"/>
              <a:t>режиме реального времени </a:t>
            </a:r>
            <a:r>
              <a:rPr lang="ru-RU" sz="2000" dirty="0" smtClean="0"/>
              <a:t>абонентов, функции «безопасный работник» и «</a:t>
            </a:r>
            <a:r>
              <a:rPr lang="en-US" sz="2000" dirty="0" smtClean="0"/>
              <a:t>Men </a:t>
            </a:r>
            <a:r>
              <a:rPr lang="en-US" sz="2000" dirty="0" err="1" smtClean="0"/>
              <a:t>Doun</a:t>
            </a:r>
            <a:r>
              <a:rPr lang="ru-RU" sz="2000" dirty="0" smtClean="0"/>
              <a:t>»</a:t>
            </a:r>
          </a:p>
          <a:p>
            <a:pPr lvl="0" algn="just">
              <a:defRPr/>
            </a:pPr>
            <a:endParaRPr lang="ru-RU" sz="2000" dirty="0" smtClean="0"/>
          </a:p>
          <a:p>
            <a:pPr marL="285750" lvl="0" indent="-285750" algn="just">
              <a:buFont typeface="Wingdings" panose="05000000000000000000" pitchFamily="2" charset="2"/>
              <a:buChar char="§"/>
              <a:defRPr/>
            </a:pPr>
            <a:endParaRPr lang="en-US" sz="2000" dirty="0" smtClean="0"/>
          </a:p>
          <a:p>
            <a:pPr lvl="0"/>
            <a:r>
              <a:rPr lang="ru-RU" sz="2000" b="1" dirty="0"/>
              <a:t>Система решает множество функциональных задач, а главное управление и обеспечение контроля  сотрудников и повышения их безопасности  при  выполнении ими различных задач в том числе повышенной опасности</a:t>
            </a:r>
            <a:endParaRPr lang="ru-RU" sz="2000" dirty="0"/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>
              <a:defRPr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sz="2000" dirty="0" smtClean="0"/>
          </a:p>
          <a:p>
            <a:pPr>
              <a:defRPr/>
            </a:pPr>
            <a:r>
              <a:rPr lang="en-US" sz="2000" dirty="0" smtClean="0"/>
              <a:t> </a:t>
            </a:r>
            <a:endParaRPr lang="ru-RU" sz="2000" b="1" kern="0" dirty="0" smtClean="0">
              <a:solidFill>
                <a:srgbClr val="FFFFFF">
                  <a:lumMod val="50000"/>
                </a:srgb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9939" name="Рисунок 5" descr="Логотип_Радиус_IP_Конечный_вариан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476251"/>
            <a:ext cx="535781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6605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48650" cy="11430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ru-RU" altLang="ru-RU" sz="2800" b="1" kern="1200" dirty="0"/>
              <a:t>Комплексная схема связи</a:t>
            </a:r>
            <a:br>
              <a:rPr lang="ru-RU" altLang="ru-RU" sz="2800" b="1" kern="1200" dirty="0"/>
            </a:br>
            <a:r>
              <a:rPr lang="ru-RU" altLang="ru-RU" sz="2800" b="1" kern="1200" dirty="0"/>
              <a:t>(многоуровневая диспетчеризация)</a:t>
            </a:r>
          </a:p>
        </p:txBody>
      </p:sp>
      <p:pic>
        <p:nvPicPr>
          <p:cNvPr id="28675" name="Рисунок 3" descr="Схема3(комплекснаяРадиус)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24293"/>
            <a:ext cx="7777162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404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1677" y="1288505"/>
            <a:ext cx="520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Для руководства</a:t>
            </a:r>
            <a:r>
              <a:rPr lang="en-US" b="1" u="sng" dirty="0" smtClean="0"/>
              <a:t> </a:t>
            </a:r>
            <a:r>
              <a:rPr lang="ru-RU" b="1" dirty="0" smtClean="0"/>
              <a:t>-</a:t>
            </a:r>
            <a:r>
              <a:rPr lang="en-US" b="1" dirty="0" smtClean="0"/>
              <a:t> </a:t>
            </a:r>
            <a:r>
              <a:rPr lang="ru-RU" b="1" dirty="0" smtClean="0"/>
              <a:t> </a:t>
            </a:r>
            <a:r>
              <a:rPr lang="en-US" b="1" dirty="0"/>
              <a:t>DP </a:t>
            </a:r>
            <a:r>
              <a:rPr lang="en-US" b="1" dirty="0" smtClean="0"/>
              <a:t>4801, </a:t>
            </a:r>
            <a:r>
              <a:rPr lang="en-US" b="1" dirty="0"/>
              <a:t>SL4000 </a:t>
            </a:r>
            <a:r>
              <a:rPr lang="ru-RU" b="1" dirty="0" smtClean="0"/>
              <a:t>-</a:t>
            </a:r>
            <a:r>
              <a:rPr lang="en-US" b="1" dirty="0" smtClean="0"/>
              <a:t> </a:t>
            </a:r>
            <a:r>
              <a:rPr lang="ru-RU" b="1" dirty="0" smtClean="0"/>
              <a:t>При работе в диапазоне 400 </a:t>
            </a:r>
            <a:r>
              <a:rPr lang="ru-RU" b="1" dirty="0" err="1" smtClean="0"/>
              <a:t>Мгц</a:t>
            </a:r>
            <a:r>
              <a:rPr lang="en-US" b="1" dirty="0" smtClean="0"/>
              <a:t> </a:t>
            </a:r>
            <a:r>
              <a:rPr lang="ru-RU" b="1" dirty="0" smtClean="0"/>
              <a:t>!  </a:t>
            </a:r>
            <a:r>
              <a:rPr lang="en-US" b="1" dirty="0" smtClean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03196" y="2710081"/>
            <a:ext cx="4526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Для начальников служб</a:t>
            </a:r>
            <a:r>
              <a:rPr lang="en-US" b="1" u="sng" dirty="0" smtClean="0"/>
              <a:t> </a:t>
            </a:r>
          </a:p>
          <a:p>
            <a:r>
              <a:rPr lang="en-US" dirty="0"/>
              <a:t>DP4601</a:t>
            </a:r>
          </a:p>
          <a:p>
            <a:endParaRPr lang="en-US" b="1" dirty="0"/>
          </a:p>
          <a:p>
            <a:r>
              <a:rPr lang="ru-RU" b="1" dirty="0" smtClean="0"/>
              <a:t>Бюджетный вариант -  </a:t>
            </a:r>
            <a:r>
              <a:rPr lang="ru-RU" dirty="0" smtClean="0"/>
              <a:t> </a:t>
            </a:r>
            <a:r>
              <a:rPr lang="en-US" dirty="0"/>
              <a:t>DP 2600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2411760" y="340319"/>
            <a:ext cx="4409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Рекомендуемые радиостанции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29092" y="4483232"/>
            <a:ext cx="4526617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Для исполнителей</a:t>
            </a:r>
            <a:r>
              <a:rPr lang="en-US" b="1" dirty="0" smtClean="0"/>
              <a:t>- DP4401</a:t>
            </a:r>
          </a:p>
          <a:p>
            <a:endParaRPr lang="en-US" b="1" dirty="0"/>
          </a:p>
          <a:p>
            <a:r>
              <a:rPr lang="en-US" dirty="0" smtClean="0"/>
              <a:t>DP 3441</a:t>
            </a:r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полная </a:t>
            </a:r>
            <a:r>
              <a:rPr lang="ru-RU" dirty="0"/>
              <a:t>защита от попадания пыли, защита от попадания </a:t>
            </a:r>
            <a:r>
              <a:rPr lang="ru-RU" dirty="0" smtClean="0"/>
              <a:t>воды</a:t>
            </a:r>
          </a:p>
          <a:p>
            <a:endParaRPr lang="ru-RU" b="1" dirty="0" smtClean="0"/>
          </a:p>
          <a:p>
            <a:r>
              <a:rPr lang="ru-RU" b="1" dirty="0" smtClean="0"/>
              <a:t>Бюджетный вариант- </a:t>
            </a:r>
            <a:r>
              <a:rPr lang="en-US" b="1" dirty="0"/>
              <a:t>DP</a:t>
            </a:r>
            <a:r>
              <a:rPr lang="ru-RU" b="1" dirty="0" smtClean="0"/>
              <a:t>2400</a:t>
            </a:r>
          </a:p>
          <a:p>
            <a:endParaRPr lang="ru-RU" b="1" dirty="0" smtClean="0"/>
          </a:p>
          <a:p>
            <a:r>
              <a:rPr lang="ru-RU" b="1" dirty="0" smtClean="0"/>
              <a:t>Крайне бюджетный вариант- </a:t>
            </a:r>
            <a:r>
              <a:rPr lang="en-US" b="1" dirty="0"/>
              <a:t>DP1</a:t>
            </a:r>
            <a:r>
              <a:rPr lang="ru-RU" b="1" dirty="0"/>
              <a:t>4</a:t>
            </a:r>
            <a:r>
              <a:rPr lang="en-US" b="1" dirty="0"/>
              <a:t>00 </a:t>
            </a:r>
            <a:endParaRPr lang="en-US" b="1" dirty="0" smtClean="0"/>
          </a:p>
          <a:p>
            <a:endParaRPr lang="ru-RU" b="1" dirty="0" smtClean="0"/>
          </a:p>
          <a:p>
            <a:endParaRPr lang="ru-RU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6472"/>
            <a:ext cx="981494" cy="146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72" y="866249"/>
            <a:ext cx="1017810" cy="118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" y="2532339"/>
            <a:ext cx="1078675" cy="168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139" y="2494472"/>
            <a:ext cx="1230875" cy="176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4161" y="2216588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DP 4801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6231" y="2167347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SL4000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5252" y="4236476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DP4601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8763" y="4258953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DP 2600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" y="4628285"/>
            <a:ext cx="1029434" cy="157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5458" y="6222170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DP4401</a:t>
            </a:r>
            <a:r>
              <a:rPr lang="ru-RU" b="1" dirty="0"/>
              <a:t>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86" y="4828462"/>
            <a:ext cx="407821" cy="12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18204" y="6076540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DP 3441 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97" y="4633717"/>
            <a:ext cx="1008697" cy="136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67744" y="6037504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DP</a:t>
            </a:r>
            <a:r>
              <a:rPr lang="ru-RU" b="1" dirty="0"/>
              <a:t>2400 </a:t>
            </a:r>
            <a:endParaRPr lang="ru-RU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203808"/>
            <a:ext cx="432048" cy="191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54145" y="6227503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DP1</a:t>
            </a:r>
            <a:r>
              <a:rPr lang="ru-RU" b="1" dirty="0"/>
              <a:t>4</a:t>
            </a:r>
            <a:r>
              <a:rPr lang="en-US" b="1" dirty="0"/>
              <a:t>00 </a:t>
            </a:r>
          </a:p>
        </p:txBody>
      </p:sp>
    </p:spTree>
    <p:extLst>
      <p:ext uri="{BB962C8B-B14F-4D97-AF65-F5344CB8AC3E}">
        <p14:creationId xmlns:p14="http://schemas.microsoft.com/office/powerpoint/2010/main" val="34695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1677" y="1288505"/>
            <a:ext cx="5208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Радиостанции в спец. технику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03196" y="2710081"/>
            <a:ext cx="452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 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2411760" y="340319"/>
            <a:ext cx="4409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Рекомендуемые радиостанции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29092" y="4483232"/>
            <a:ext cx="452661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sz="11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" y="916172"/>
            <a:ext cx="2346829" cy="180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 descr="http://www.mobileteam-2wayradio.co.uk/images/produits/mototrbo-dm4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2" y="2312202"/>
            <a:ext cx="1785893" cy="189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33" y="3807648"/>
            <a:ext cx="3831161" cy="15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3176240"/>
            <a:ext cx="3228978" cy="20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3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36" y="0"/>
            <a:ext cx="9267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52236" y="0"/>
            <a:ext cx="6832602" cy="6858000"/>
          </a:xfrm>
          <a:prstGeom prst="rect">
            <a:avLst/>
          </a:prstGeom>
          <a:gradFill flip="none" rotWithShape="1">
            <a:gsLst>
              <a:gs pos="1000">
                <a:schemeClr val="tx1">
                  <a:alpha val="6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68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693161"/>
            <a:ext cx="7950200" cy="2365375"/>
          </a:xfrm>
        </p:spPr>
        <p:txBody>
          <a:bodyPr/>
          <a:lstStyle/>
          <a:p>
            <a:pPr eaLnBrk="1" hangingPunct="1"/>
            <a:r>
              <a:rPr lang="ru-RU" altLang="en-US" cap="none" dirty="0">
                <a:solidFill>
                  <a:srgbClr val="FFFFFF"/>
                </a:solidFill>
              </a:rPr>
              <a:t>ФГБУ «Государственный природный заповедник «Полистовский»</a:t>
            </a:r>
            <a:endParaRPr lang="en-US" altLang="en-US" cap="none" dirty="0" smtClean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8313" y="547688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8313" y="2728913"/>
            <a:ext cx="4200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76250" y="5897236"/>
            <a:ext cx="469750" cy="471814"/>
            <a:chOff x="381000" y="1770235"/>
            <a:chExt cx="1191690" cy="1198741"/>
          </a:xfrm>
          <a:solidFill>
            <a:schemeClr val="tx1"/>
          </a:solidFill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57268" y="1810870"/>
              <a:ext cx="1065848" cy="1038740"/>
            </a:xfrm>
            <a:prstGeom prst="ellipse">
              <a:avLst/>
            </a:prstGeom>
            <a:grpFill/>
            <a:ln w="19050">
              <a:solidFill>
                <a:srgbClr val="1E768C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w Cen MT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1000" y="1770235"/>
              <a:ext cx="1191690" cy="1198741"/>
              <a:chOff x="1633" y="1329"/>
              <a:chExt cx="2614" cy="2614"/>
            </a:xfrm>
            <a:grpFill/>
          </p:grpSpPr>
          <p:sp>
            <p:nvSpPr>
              <p:cNvPr id="16" name="Freeform 5"/>
              <p:cNvSpPr>
                <a:spLocks/>
              </p:cNvSpPr>
              <p:nvPr/>
            </p:nvSpPr>
            <p:spPr bwMode="auto">
              <a:xfrm>
                <a:off x="1758" y="1373"/>
                <a:ext cx="2367" cy="2365"/>
              </a:xfrm>
              <a:custGeom>
                <a:avLst/>
                <a:gdLst>
                  <a:gd name="T0" fmla="*/ 0 w 4740"/>
                  <a:gd name="T1" fmla="*/ 0 h 4741"/>
                  <a:gd name="T2" fmla="*/ 0 w 4740"/>
                  <a:gd name="T3" fmla="*/ 0 h 4741"/>
                  <a:gd name="T4" fmla="*/ 0 w 4740"/>
                  <a:gd name="T5" fmla="*/ 0 h 4741"/>
                  <a:gd name="T6" fmla="*/ 0 w 4740"/>
                  <a:gd name="T7" fmla="*/ 0 h 4741"/>
                  <a:gd name="T8" fmla="*/ 0 w 4740"/>
                  <a:gd name="T9" fmla="*/ 0 h 4741"/>
                  <a:gd name="T10" fmla="*/ 0 w 4740"/>
                  <a:gd name="T11" fmla="*/ 0 h 4741"/>
                  <a:gd name="T12" fmla="*/ 0 w 4740"/>
                  <a:gd name="T13" fmla="*/ 0 h 4741"/>
                  <a:gd name="T14" fmla="*/ 0 w 4740"/>
                  <a:gd name="T15" fmla="*/ 0 h 4741"/>
                  <a:gd name="T16" fmla="*/ 0 w 4740"/>
                  <a:gd name="T17" fmla="*/ 0 h 4741"/>
                  <a:gd name="T18" fmla="*/ 0 w 4740"/>
                  <a:gd name="T19" fmla="*/ 0 h 4741"/>
                  <a:gd name="T20" fmla="*/ 0 w 4740"/>
                  <a:gd name="T21" fmla="*/ 0 h 4741"/>
                  <a:gd name="T22" fmla="*/ 0 w 4740"/>
                  <a:gd name="T23" fmla="*/ 0 h 4741"/>
                  <a:gd name="T24" fmla="*/ 0 w 4740"/>
                  <a:gd name="T25" fmla="*/ 0 h 4741"/>
                  <a:gd name="T26" fmla="*/ 0 w 4740"/>
                  <a:gd name="T27" fmla="*/ 0 h 4741"/>
                  <a:gd name="T28" fmla="*/ 0 w 4740"/>
                  <a:gd name="T29" fmla="*/ 0 h 4741"/>
                  <a:gd name="T30" fmla="*/ 0 w 4740"/>
                  <a:gd name="T31" fmla="*/ 0 h 4741"/>
                  <a:gd name="T32" fmla="*/ 0 w 4740"/>
                  <a:gd name="T33" fmla="*/ 0 h 4741"/>
                  <a:gd name="T34" fmla="*/ 0 w 4740"/>
                  <a:gd name="T35" fmla="*/ 0 h 4741"/>
                  <a:gd name="T36" fmla="*/ 0 w 4740"/>
                  <a:gd name="T37" fmla="*/ 0 h 4741"/>
                  <a:gd name="T38" fmla="*/ 0 w 4740"/>
                  <a:gd name="T39" fmla="*/ 0 h 4741"/>
                  <a:gd name="T40" fmla="*/ 0 w 4740"/>
                  <a:gd name="T41" fmla="*/ 0 h 4741"/>
                  <a:gd name="T42" fmla="*/ 0 w 4740"/>
                  <a:gd name="T43" fmla="*/ 0 h 4741"/>
                  <a:gd name="T44" fmla="*/ 0 w 4740"/>
                  <a:gd name="T45" fmla="*/ 0 h 4741"/>
                  <a:gd name="T46" fmla="*/ 0 w 4740"/>
                  <a:gd name="T47" fmla="*/ 0 h 4741"/>
                  <a:gd name="T48" fmla="*/ 0 w 4740"/>
                  <a:gd name="T49" fmla="*/ 0 h 4741"/>
                  <a:gd name="T50" fmla="*/ 0 w 4740"/>
                  <a:gd name="T51" fmla="*/ 0 h 4741"/>
                  <a:gd name="T52" fmla="*/ 0 w 4740"/>
                  <a:gd name="T53" fmla="*/ 0 h 4741"/>
                  <a:gd name="T54" fmla="*/ 0 w 4740"/>
                  <a:gd name="T55" fmla="*/ 0 h 4741"/>
                  <a:gd name="T56" fmla="*/ 0 w 4740"/>
                  <a:gd name="T57" fmla="*/ 0 h 4741"/>
                  <a:gd name="T58" fmla="*/ 0 w 4740"/>
                  <a:gd name="T59" fmla="*/ 0 h 4741"/>
                  <a:gd name="T60" fmla="*/ 0 w 4740"/>
                  <a:gd name="T61" fmla="*/ 0 h 4741"/>
                  <a:gd name="T62" fmla="*/ 0 w 4740"/>
                  <a:gd name="T63" fmla="*/ 0 h 4741"/>
                  <a:gd name="T64" fmla="*/ 0 w 4740"/>
                  <a:gd name="T65" fmla="*/ 0 h 4741"/>
                  <a:gd name="T66" fmla="*/ 0 w 4740"/>
                  <a:gd name="T67" fmla="*/ 0 h 4741"/>
                  <a:gd name="T68" fmla="*/ 0 w 4740"/>
                  <a:gd name="T69" fmla="*/ 0 h 4741"/>
                  <a:gd name="T70" fmla="*/ 0 w 4740"/>
                  <a:gd name="T71" fmla="*/ 0 h 4741"/>
                  <a:gd name="T72" fmla="*/ 0 w 4740"/>
                  <a:gd name="T73" fmla="*/ 0 h 4741"/>
                  <a:gd name="T74" fmla="*/ 0 w 4740"/>
                  <a:gd name="T75" fmla="*/ 0 h 4741"/>
                  <a:gd name="T76" fmla="*/ 0 w 4740"/>
                  <a:gd name="T77" fmla="*/ 0 h 4741"/>
                  <a:gd name="T78" fmla="*/ 0 w 4740"/>
                  <a:gd name="T79" fmla="*/ 0 h 4741"/>
                  <a:gd name="T80" fmla="*/ 0 w 4740"/>
                  <a:gd name="T81" fmla="*/ 0 h 4741"/>
                  <a:gd name="T82" fmla="*/ 0 w 4740"/>
                  <a:gd name="T83" fmla="*/ 0 h 4741"/>
                  <a:gd name="T84" fmla="*/ 0 w 4740"/>
                  <a:gd name="T85" fmla="*/ 0 h 4741"/>
                  <a:gd name="T86" fmla="*/ 0 w 4740"/>
                  <a:gd name="T87" fmla="*/ 0 h 4741"/>
                  <a:gd name="T88" fmla="*/ 0 w 4740"/>
                  <a:gd name="T89" fmla="*/ 0 h 4741"/>
                  <a:gd name="T90" fmla="*/ 0 w 4740"/>
                  <a:gd name="T91" fmla="*/ 0 h 4741"/>
                  <a:gd name="T92" fmla="*/ 0 w 4740"/>
                  <a:gd name="T93" fmla="*/ 0 h 4741"/>
                  <a:gd name="T94" fmla="*/ 0 w 4740"/>
                  <a:gd name="T95" fmla="*/ 0 h 4741"/>
                  <a:gd name="T96" fmla="*/ 0 w 4740"/>
                  <a:gd name="T97" fmla="*/ 0 h 4741"/>
                  <a:gd name="T98" fmla="*/ 0 w 4740"/>
                  <a:gd name="T99" fmla="*/ 0 h 4741"/>
                  <a:gd name="T100" fmla="*/ 0 w 4740"/>
                  <a:gd name="T101" fmla="*/ 0 h 47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740"/>
                  <a:gd name="T154" fmla="*/ 0 h 4741"/>
                  <a:gd name="T155" fmla="*/ 4740 w 4740"/>
                  <a:gd name="T156" fmla="*/ 4741 h 47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740" h="4741">
                    <a:moveTo>
                      <a:pt x="2370" y="0"/>
                    </a:moveTo>
                    <a:lnTo>
                      <a:pt x="2431" y="3"/>
                    </a:lnTo>
                    <a:lnTo>
                      <a:pt x="2492" y="5"/>
                    </a:lnTo>
                    <a:lnTo>
                      <a:pt x="2553" y="8"/>
                    </a:lnTo>
                    <a:lnTo>
                      <a:pt x="2613" y="14"/>
                    </a:lnTo>
                    <a:lnTo>
                      <a:pt x="2672" y="21"/>
                    </a:lnTo>
                    <a:lnTo>
                      <a:pt x="2731" y="29"/>
                    </a:lnTo>
                    <a:lnTo>
                      <a:pt x="2789" y="38"/>
                    </a:lnTo>
                    <a:lnTo>
                      <a:pt x="2848" y="50"/>
                    </a:lnTo>
                    <a:lnTo>
                      <a:pt x="2906" y="62"/>
                    </a:lnTo>
                    <a:lnTo>
                      <a:pt x="2962" y="76"/>
                    </a:lnTo>
                    <a:lnTo>
                      <a:pt x="3019" y="91"/>
                    </a:lnTo>
                    <a:lnTo>
                      <a:pt x="3075" y="109"/>
                    </a:lnTo>
                    <a:lnTo>
                      <a:pt x="3130" y="126"/>
                    </a:lnTo>
                    <a:lnTo>
                      <a:pt x="3184" y="145"/>
                    </a:lnTo>
                    <a:lnTo>
                      <a:pt x="3239" y="166"/>
                    </a:lnTo>
                    <a:lnTo>
                      <a:pt x="3293" y="188"/>
                    </a:lnTo>
                    <a:lnTo>
                      <a:pt x="3346" y="211"/>
                    </a:lnTo>
                    <a:lnTo>
                      <a:pt x="3398" y="235"/>
                    </a:lnTo>
                    <a:lnTo>
                      <a:pt x="3449" y="261"/>
                    </a:lnTo>
                    <a:lnTo>
                      <a:pt x="3500" y="287"/>
                    </a:lnTo>
                    <a:lnTo>
                      <a:pt x="3550" y="316"/>
                    </a:lnTo>
                    <a:lnTo>
                      <a:pt x="3599" y="345"/>
                    </a:lnTo>
                    <a:lnTo>
                      <a:pt x="3648" y="375"/>
                    </a:lnTo>
                    <a:lnTo>
                      <a:pt x="3695" y="406"/>
                    </a:lnTo>
                    <a:lnTo>
                      <a:pt x="3742" y="439"/>
                    </a:lnTo>
                    <a:lnTo>
                      <a:pt x="3788" y="473"/>
                    </a:lnTo>
                    <a:lnTo>
                      <a:pt x="3833" y="507"/>
                    </a:lnTo>
                    <a:lnTo>
                      <a:pt x="3878" y="543"/>
                    </a:lnTo>
                    <a:lnTo>
                      <a:pt x="3921" y="580"/>
                    </a:lnTo>
                    <a:lnTo>
                      <a:pt x="3963" y="618"/>
                    </a:lnTo>
                    <a:lnTo>
                      <a:pt x="4005" y="656"/>
                    </a:lnTo>
                    <a:lnTo>
                      <a:pt x="4046" y="696"/>
                    </a:lnTo>
                    <a:lnTo>
                      <a:pt x="4085" y="736"/>
                    </a:lnTo>
                    <a:lnTo>
                      <a:pt x="4125" y="778"/>
                    </a:lnTo>
                    <a:lnTo>
                      <a:pt x="4163" y="820"/>
                    </a:lnTo>
                    <a:lnTo>
                      <a:pt x="4198" y="864"/>
                    </a:lnTo>
                    <a:lnTo>
                      <a:pt x="4234" y="908"/>
                    </a:lnTo>
                    <a:lnTo>
                      <a:pt x="4270" y="954"/>
                    </a:lnTo>
                    <a:lnTo>
                      <a:pt x="4303" y="999"/>
                    </a:lnTo>
                    <a:lnTo>
                      <a:pt x="4335" y="1046"/>
                    </a:lnTo>
                    <a:lnTo>
                      <a:pt x="4367" y="1095"/>
                    </a:lnTo>
                    <a:lnTo>
                      <a:pt x="4396" y="1143"/>
                    </a:lnTo>
                    <a:lnTo>
                      <a:pt x="4426" y="1191"/>
                    </a:lnTo>
                    <a:lnTo>
                      <a:pt x="4454" y="1242"/>
                    </a:lnTo>
                    <a:lnTo>
                      <a:pt x="4481" y="1293"/>
                    </a:lnTo>
                    <a:lnTo>
                      <a:pt x="4506" y="1344"/>
                    </a:lnTo>
                    <a:lnTo>
                      <a:pt x="4531" y="1397"/>
                    </a:lnTo>
                    <a:lnTo>
                      <a:pt x="4554" y="1450"/>
                    </a:lnTo>
                    <a:lnTo>
                      <a:pt x="4576" y="1503"/>
                    </a:lnTo>
                    <a:lnTo>
                      <a:pt x="4596" y="1557"/>
                    </a:lnTo>
                    <a:lnTo>
                      <a:pt x="4615" y="1611"/>
                    </a:lnTo>
                    <a:lnTo>
                      <a:pt x="4634" y="1667"/>
                    </a:lnTo>
                    <a:lnTo>
                      <a:pt x="4650" y="1723"/>
                    </a:lnTo>
                    <a:lnTo>
                      <a:pt x="4666" y="1779"/>
                    </a:lnTo>
                    <a:lnTo>
                      <a:pt x="4680" y="1837"/>
                    </a:lnTo>
                    <a:lnTo>
                      <a:pt x="4693" y="1894"/>
                    </a:lnTo>
                    <a:lnTo>
                      <a:pt x="4703" y="1952"/>
                    </a:lnTo>
                    <a:lnTo>
                      <a:pt x="4713" y="2011"/>
                    </a:lnTo>
                    <a:lnTo>
                      <a:pt x="4721" y="2069"/>
                    </a:lnTo>
                    <a:lnTo>
                      <a:pt x="4728" y="2129"/>
                    </a:lnTo>
                    <a:lnTo>
                      <a:pt x="4733" y="2189"/>
                    </a:lnTo>
                    <a:lnTo>
                      <a:pt x="4737" y="2249"/>
                    </a:lnTo>
                    <a:lnTo>
                      <a:pt x="4740" y="2310"/>
                    </a:lnTo>
                    <a:lnTo>
                      <a:pt x="4740" y="2371"/>
                    </a:lnTo>
                    <a:lnTo>
                      <a:pt x="4740" y="2432"/>
                    </a:lnTo>
                    <a:lnTo>
                      <a:pt x="4737" y="2493"/>
                    </a:lnTo>
                    <a:lnTo>
                      <a:pt x="4733" y="2553"/>
                    </a:lnTo>
                    <a:lnTo>
                      <a:pt x="4728" y="2613"/>
                    </a:lnTo>
                    <a:lnTo>
                      <a:pt x="4721" y="2673"/>
                    </a:lnTo>
                    <a:lnTo>
                      <a:pt x="4713" y="2732"/>
                    </a:lnTo>
                    <a:lnTo>
                      <a:pt x="4703" y="2790"/>
                    </a:lnTo>
                    <a:lnTo>
                      <a:pt x="4693" y="2848"/>
                    </a:lnTo>
                    <a:lnTo>
                      <a:pt x="4680" y="2906"/>
                    </a:lnTo>
                    <a:lnTo>
                      <a:pt x="4666" y="2963"/>
                    </a:lnTo>
                    <a:lnTo>
                      <a:pt x="4650" y="3020"/>
                    </a:lnTo>
                    <a:lnTo>
                      <a:pt x="4634" y="3075"/>
                    </a:lnTo>
                    <a:lnTo>
                      <a:pt x="4615" y="3132"/>
                    </a:lnTo>
                    <a:lnTo>
                      <a:pt x="4596" y="3186"/>
                    </a:lnTo>
                    <a:lnTo>
                      <a:pt x="4576" y="3240"/>
                    </a:lnTo>
                    <a:lnTo>
                      <a:pt x="4554" y="3293"/>
                    </a:lnTo>
                    <a:lnTo>
                      <a:pt x="4531" y="3346"/>
                    </a:lnTo>
                    <a:lnTo>
                      <a:pt x="4506" y="3399"/>
                    </a:lnTo>
                    <a:lnTo>
                      <a:pt x="4481" y="3449"/>
                    </a:lnTo>
                    <a:lnTo>
                      <a:pt x="4454" y="3500"/>
                    </a:lnTo>
                    <a:lnTo>
                      <a:pt x="4426" y="3551"/>
                    </a:lnTo>
                    <a:lnTo>
                      <a:pt x="4396" y="3599"/>
                    </a:lnTo>
                    <a:lnTo>
                      <a:pt x="4367" y="3648"/>
                    </a:lnTo>
                    <a:lnTo>
                      <a:pt x="4335" y="3696"/>
                    </a:lnTo>
                    <a:lnTo>
                      <a:pt x="4303" y="3743"/>
                    </a:lnTo>
                    <a:lnTo>
                      <a:pt x="4270" y="3788"/>
                    </a:lnTo>
                    <a:lnTo>
                      <a:pt x="4234" y="3834"/>
                    </a:lnTo>
                    <a:lnTo>
                      <a:pt x="4198" y="3878"/>
                    </a:lnTo>
                    <a:lnTo>
                      <a:pt x="4163" y="3922"/>
                    </a:lnTo>
                    <a:lnTo>
                      <a:pt x="4125" y="3964"/>
                    </a:lnTo>
                    <a:lnTo>
                      <a:pt x="4085" y="4006"/>
                    </a:lnTo>
                    <a:lnTo>
                      <a:pt x="4046" y="4046"/>
                    </a:lnTo>
                    <a:lnTo>
                      <a:pt x="4005" y="4087"/>
                    </a:lnTo>
                    <a:lnTo>
                      <a:pt x="3963" y="4125"/>
                    </a:lnTo>
                    <a:lnTo>
                      <a:pt x="3921" y="4163"/>
                    </a:lnTo>
                    <a:lnTo>
                      <a:pt x="3878" y="4199"/>
                    </a:lnTo>
                    <a:lnTo>
                      <a:pt x="3833" y="4235"/>
                    </a:lnTo>
                    <a:lnTo>
                      <a:pt x="3788" y="4270"/>
                    </a:lnTo>
                    <a:lnTo>
                      <a:pt x="3742" y="4303"/>
                    </a:lnTo>
                    <a:lnTo>
                      <a:pt x="3695" y="4337"/>
                    </a:lnTo>
                    <a:lnTo>
                      <a:pt x="3648" y="4368"/>
                    </a:lnTo>
                    <a:lnTo>
                      <a:pt x="3599" y="4398"/>
                    </a:lnTo>
                    <a:lnTo>
                      <a:pt x="3550" y="4426"/>
                    </a:lnTo>
                    <a:lnTo>
                      <a:pt x="3500" y="4455"/>
                    </a:lnTo>
                    <a:lnTo>
                      <a:pt x="3449" y="4482"/>
                    </a:lnTo>
                    <a:lnTo>
                      <a:pt x="3398" y="4507"/>
                    </a:lnTo>
                    <a:lnTo>
                      <a:pt x="3346" y="4531"/>
                    </a:lnTo>
                    <a:lnTo>
                      <a:pt x="3293" y="4554"/>
                    </a:lnTo>
                    <a:lnTo>
                      <a:pt x="3239" y="4576"/>
                    </a:lnTo>
                    <a:lnTo>
                      <a:pt x="3184" y="4597"/>
                    </a:lnTo>
                    <a:lnTo>
                      <a:pt x="3130" y="4616"/>
                    </a:lnTo>
                    <a:lnTo>
                      <a:pt x="3075" y="4634"/>
                    </a:lnTo>
                    <a:lnTo>
                      <a:pt x="3019" y="4651"/>
                    </a:lnTo>
                    <a:lnTo>
                      <a:pt x="2962" y="4666"/>
                    </a:lnTo>
                    <a:lnTo>
                      <a:pt x="2906" y="4680"/>
                    </a:lnTo>
                    <a:lnTo>
                      <a:pt x="2848" y="4693"/>
                    </a:lnTo>
                    <a:lnTo>
                      <a:pt x="2789" y="4704"/>
                    </a:lnTo>
                    <a:lnTo>
                      <a:pt x="2731" y="4713"/>
                    </a:lnTo>
                    <a:lnTo>
                      <a:pt x="2672" y="4721"/>
                    </a:lnTo>
                    <a:lnTo>
                      <a:pt x="2613" y="4728"/>
                    </a:lnTo>
                    <a:lnTo>
                      <a:pt x="2553" y="4734"/>
                    </a:lnTo>
                    <a:lnTo>
                      <a:pt x="2492" y="4737"/>
                    </a:lnTo>
                    <a:lnTo>
                      <a:pt x="2431" y="4740"/>
                    </a:lnTo>
                    <a:lnTo>
                      <a:pt x="2370" y="4741"/>
                    </a:lnTo>
                    <a:lnTo>
                      <a:pt x="2309" y="4740"/>
                    </a:lnTo>
                    <a:lnTo>
                      <a:pt x="2249" y="4737"/>
                    </a:lnTo>
                    <a:lnTo>
                      <a:pt x="2188" y="4734"/>
                    </a:lnTo>
                    <a:lnTo>
                      <a:pt x="2128" y="4728"/>
                    </a:lnTo>
                    <a:lnTo>
                      <a:pt x="2068" y="4721"/>
                    </a:lnTo>
                    <a:lnTo>
                      <a:pt x="2009" y="4713"/>
                    </a:lnTo>
                    <a:lnTo>
                      <a:pt x="1951" y="4704"/>
                    </a:lnTo>
                    <a:lnTo>
                      <a:pt x="1893" y="4693"/>
                    </a:lnTo>
                    <a:lnTo>
                      <a:pt x="1835" y="4680"/>
                    </a:lnTo>
                    <a:lnTo>
                      <a:pt x="1778" y="4666"/>
                    </a:lnTo>
                    <a:lnTo>
                      <a:pt x="1721" y="4651"/>
                    </a:lnTo>
                    <a:lnTo>
                      <a:pt x="1666" y="4634"/>
                    </a:lnTo>
                    <a:lnTo>
                      <a:pt x="1611" y="4616"/>
                    </a:lnTo>
                    <a:lnTo>
                      <a:pt x="1556" y="4597"/>
                    </a:lnTo>
                    <a:lnTo>
                      <a:pt x="1501" y="4576"/>
                    </a:lnTo>
                    <a:lnTo>
                      <a:pt x="1448" y="4554"/>
                    </a:lnTo>
                    <a:lnTo>
                      <a:pt x="1395" y="4531"/>
                    </a:lnTo>
                    <a:lnTo>
                      <a:pt x="1344" y="4507"/>
                    </a:lnTo>
                    <a:lnTo>
                      <a:pt x="1292" y="4482"/>
                    </a:lnTo>
                    <a:lnTo>
                      <a:pt x="1241" y="4455"/>
                    </a:lnTo>
                    <a:lnTo>
                      <a:pt x="1191" y="4426"/>
                    </a:lnTo>
                    <a:lnTo>
                      <a:pt x="1142" y="4398"/>
                    </a:lnTo>
                    <a:lnTo>
                      <a:pt x="1094" y="4368"/>
                    </a:lnTo>
                    <a:lnTo>
                      <a:pt x="1045" y="4337"/>
                    </a:lnTo>
                    <a:lnTo>
                      <a:pt x="999" y="4303"/>
                    </a:lnTo>
                    <a:lnTo>
                      <a:pt x="953" y="4270"/>
                    </a:lnTo>
                    <a:lnTo>
                      <a:pt x="908" y="4235"/>
                    </a:lnTo>
                    <a:lnTo>
                      <a:pt x="863" y="4199"/>
                    </a:lnTo>
                    <a:lnTo>
                      <a:pt x="819" y="4163"/>
                    </a:lnTo>
                    <a:lnTo>
                      <a:pt x="777" y="4125"/>
                    </a:lnTo>
                    <a:lnTo>
                      <a:pt x="735" y="4087"/>
                    </a:lnTo>
                    <a:lnTo>
                      <a:pt x="695" y="4046"/>
                    </a:lnTo>
                    <a:lnTo>
                      <a:pt x="656" y="4006"/>
                    </a:lnTo>
                    <a:lnTo>
                      <a:pt x="617" y="3964"/>
                    </a:lnTo>
                    <a:lnTo>
                      <a:pt x="579" y="3922"/>
                    </a:lnTo>
                    <a:lnTo>
                      <a:pt x="542" y="3878"/>
                    </a:lnTo>
                    <a:lnTo>
                      <a:pt x="506" y="3834"/>
                    </a:lnTo>
                    <a:lnTo>
                      <a:pt x="471" y="3788"/>
                    </a:lnTo>
                    <a:lnTo>
                      <a:pt x="438" y="3743"/>
                    </a:lnTo>
                    <a:lnTo>
                      <a:pt x="406" y="3696"/>
                    </a:lnTo>
                    <a:lnTo>
                      <a:pt x="375" y="3648"/>
                    </a:lnTo>
                    <a:lnTo>
                      <a:pt x="344" y="3599"/>
                    </a:lnTo>
                    <a:lnTo>
                      <a:pt x="315" y="3551"/>
                    </a:lnTo>
                    <a:lnTo>
                      <a:pt x="287" y="3500"/>
                    </a:lnTo>
                    <a:lnTo>
                      <a:pt x="259" y="3449"/>
                    </a:lnTo>
                    <a:lnTo>
                      <a:pt x="234" y="3399"/>
                    </a:lnTo>
                    <a:lnTo>
                      <a:pt x="210" y="3346"/>
                    </a:lnTo>
                    <a:lnTo>
                      <a:pt x="187" y="3293"/>
                    </a:lnTo>
                    <a:lnTo>
                      <a:pt x="165" y="3240"/>
                    </a:lnTo>
                    <a:lnTo>
                      <a:pt x="144" y="3186"/>
                    </a:lnTo>
                    <a:lnTo>
                      <a:pt x="125" y="3132"/>
                    </a:lnTo>
                    <a:lnTo>
                      <a:pt x="107" y="3075"/>
                    </a:lnTo>
                    <a:lnTo>
                      <a:pt x="90" y="3020"/>
                    </a:lnTo>
                    <a:lnTo>
                      <a:pt x="75" y="2963"/>
                    </a:lnTo>
                    <a:lnTo>
                      <a:pt x="61" y="2906"/>
                    </a:lnTo>
                    <a:lnTo>
                      <a:pt x="49" y="2848"/>
                    </a:lnTo>
                    <a:lnTo>
                      <a:pt x="37" y="2790"/>
                    </a:lnTo>
                    <a:lnTo>
                      <a:pt x="28" y="2732"/>
                    </a:lnTo>
                    <a:lnTo>
                      <a:pt x="20" y="2673"/>
                    </a:lnTo>
                    <a:lnTo>
                      <a:pt x="13" y="2613"/>
                    </a:lnTo>
                    <a:lnTo>
                      <a:pt x="7" y="2553"/>
                    </a:lnTo>
                    <a:lnTo>
                      <a:pt x="4" y="2493"/>
                    </a:lnTo>
                    <a:lnTo>
                      <a:pt x="1" y="2432"/>
                    </a:lnTo>
                    <a:lnTo>
                      <a:pt x="0" y="2371"/>
                    </a:lnTo>
                    <a:lnTo>
                      <a:pt x="1" y="2310"/>
                    </a:lnTo>
                    <a:lnTo>
                      <a:pt x="4" y="2249"/>
                    </a:lnTo>
                    <a:lnTo>
                      <a:pt x="7" y="2189"/>
                    </a:lnTo>
                    <a:lnTo>
                      <a:pt x="13" y="2129"/>
                    </a:lnTo>
                    <a:lnTo>
                      <a:pt x="20" y="2069"/>
                    </a:lnTo>
                    <a:lnTo>
                      <a:pt x="28" y="2011"/>
                    </a:lnTo>
                    <a:lnTo>
                      <a:pt x="37" y="1952"/>
                    </a:lnTo>
                    <a:lnTo>
                      <a:pt x="49" y="1894"/>
                    </a:lnTo>
                    <a:lnTo>
                      <a:pt x="61" y="1837"/>
                    </a:lnTo>
                    <a:lnTo>
                      <a:pt x="75" y="1779"/>
                    </a:lnTo>
                    <a:lnTo>
                      <a:pt x="90" y="1723"/>
                    </a:lnTo>
                    <a:lnTo>
                      <a:pt x="107" y="1667"/>
                    </a:lnTo>
                    <a:lnTo>
                      <a:pt x="125" y="1611"/>
                    </a:lnTo>
                    <a:lnTo>
                      <a:pt x="144" y="1557"/>
                    </a:lnTo>
                    <a:lnTo>
                      <a:pt x="165" y="1503"/>
                    </a:lnTo>
                    <a:lnTo>
                      <a:pt x="187" y="1450"/>
                    </a:lnTo>
                    <a:lnTo>
                      <a:pt x="210" y="1397"/>
                    </a:lnTo>
                    <a:lnTo>
                      <a:pt x="234" y="1344"/>
                    </a:lnTo>
                    <a:lnTo>
                      <a:pt x="259" y="1293"/>
                    </a:lnTo>
                    <a:lnTo>
                      <a:pt x="287" y="1242"/>
                    </a:lnTo>
                    <a:lnTo>
                      <a:pt x="315" y="1191"/>
                    </a:lnTo>
                    <a:lnTo>
                      <a:pt x="344" y="1143"/>
                    </a:lnTo>
                    <a:lnTo>
                      <a:pt x="375" y="1095"/>
                    </a:lnTo>
                    <a:lnTo>
                      <a:pt x="406" y="1046"/>
                    </a:lnTo>
                    <a:lnTo>
                      <a:pt x="438" y="999"/>
                    </a:lnTo>
                    <a:lnTo>
                      <a:pt x="471" y="954"/>
                    </a:lnTo>
                    <a:lnTo>
                      <a:pt x="506" y="908"/>
                    </a:lnTo>
                    <a:lnTo>
                      <a:pt x="542" y="864"/>
                    </a:lnTo>
                    <a:lnTo>
                      <a:pt x="579" y="820"/>
                    </a:lnTo>
                    <a:lnTo>
                      <a:pt x="617" y="778"/>
                    </a:lnTo>
                    <a:lnTo>
                      <a:pt x="656" y="736"/>
                    </a:lnTo>
                    <a:lnTo>
                      <a:pt x="695" y="696"/>
                    </a:lnTo>
                    <a:lnTo>
                      <a:pt x="735" y="656"/>
                    </a:lnTo>
                    <a:lnTo>
                      <a:pt x="777" y="618"/>
                    </a:lnTo>
                    <a:lnTo>
                      <a:pt x="819" y="580"/>
                    </a:lnTo>
                    <a:lnTo>
                      <a:pt x="863" y="543"/>
                    </a:lnTo>
                    <a:lnTo>
                      <a:pt x="908" y="507"/>
                    </a:lnTo>
                    <a:lnTo>
                      <a:pt x="953" y="473"/>
                    </a:lnTo>
                    <a:lnTo>
                      <a:pt x="999" y="439"/>
                    </a:lnTo>
                    <a:lnTo>
                      <a:pt x="1045" y="406"/>
                    </a:lnTo>
                    <a:lnTo>
                      <a:pt x="1094" y="375"/>
                    </a:lnTo>
                    <a:lnTo>
                      <a:pt x="1142" y="345"/>
                    </a:lnTo>
                    <a:lnTo>
                      <a:pt x="1191" y="316"/>
                    </a:lnTo>
                    <a:lnTo>
                      <a:pt x="1241" y="287"/>
                    </a:lnTo>
                    <a:lnTo>
                      <a:pt x="1292" y="261"/>
                    </a:lnTo>
                    <a:lnTo>
                      <a:pt x="1344" y="235"/>
                    </a:lnTo>
                    <a:lnTo>
                      <a:pt x="1395" y="211"/>
                    </a:lnTo>
                    <a:lnTo>
                      <a:pt x="1448" y="188"/>
                    </a:lnTo>
                    <a:lnTo>
                      <a:pt x="1501" y="166"/>
                    </a:lnTo>
                    <a:lnTo>
                      <a:pt x="1556" y="145"/>
                    </a:lnTo>
                    <a:lnTo>
                      <a:pt x="1611" y="126"/>
                    </a:lnTo>
                    <a:lnTo>
                      <a:pt x="1666" y="109"/>
                    </a:lnTo>
                    <a:lnTo>
                      <a:pt x="1721" y="91"/>
                    </a:lnTo>
                    <a:lnTo>
                      <a:pt x="1778" y="76"/>
                    </a:lnTo>
                    <a:lnTo>
                      <a:pt x="1835" y="62"/>
                    </a:lnTo>
                    <a:lnTo>
                      <a:pt x="1893" y="50"/>
                    </a:lnTo>
                    <a:lnTo>
                      <a:pt x="1951" y="38"/>
                    </a:lnTo>
                    <a:lnTo>
                      <a:pt x="2009" y="29"/>
                    </a:lnTo>
                    <a:lnTo>
                      <a:pt x="2068" y="21"/>
                    </a:lnTo>
                    <a:lnTo>
                      <a:pt x="2128" y="14"/>
                    </a:lnTo>
                    <a:lnTo>
                      <a:pt x="2188" y="8"/>
                    </a:lnTo>
                    <a:lnTo>
                      <a:pt x="2249" y="5"/>
                    </a:lnTo>
                    <a:lnTo>
                      <a:pt x="2309" y="3"/>
                    </a:lnTo>
                    <a:lnTo>
                      <a:pt x="2370" y="1"/>
                    </a:lnTo>
                    <a:lnTo>
                      <a:pt x="237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1633" y="1329"/>
                <a:ext cx="2614" cy="2614"/>
              </a:xfrm>
              <a:custGeom>
                <a:avLst/>
                <a:gdLst>
                  <a:gd name="T0" fmla="*/ 1 w 5228"/>
                  <a:gd name="T1" fmla="*/ 1 h 5228"/>
                  <a:gd name="T2" fmla="*/ 1 w 5228"/>
                  <a:gd name="T3" fmla="*/ 1 h 5228"/>
                  <a:gd name="T4" fmla="*/ 1 w 5228"/>
                  <a:gd name="T5" fmla="*/ 1 h 5228"/>
                  <a:gd name="T6" fmla="*/ 1 w 5228"/>
                  <a:gd name="T7" fmla="*/ 1 h 5228"/>
                  <a:gd name="T8" fmla="*/ 1 w 5228"/>
                  <a:gd name="T9" fmla="*/ 1 h 5228"/>
                  <a:gd name="T10" fmla="*/ 1 w 5228"/>
                  <a:gd name="T11" fmla="*/ 1 h 5228"/>
                  <a:gd name="T12" fmla="*/ 1 w 5228"/>
                  <a:gd name="T13" fmla="*/ 1 h 5228"/>
                  <a:gd name="T14" fmla="*/ 1 w 5228"/>
                  <a:gd name="T15" fmla="*/ 1 h 5228"/>
                  <a:gd name="T16" fmla="*/ 1 w 5228"/>
                  <a:gd name="T17" fmla="*/ 1 h 5228"/>
                  <a:gd name="T18" fmla="*/ 1 w 5228"/>
                  <a:gd name="T19" fmla="*/ 1 h 5228"/>
                  <a:gd name="T20" fmla="*/ 1 w 5228"/>
                  <a:gd name="T21" fmla="*/ 1 h 5228"/>
                  <a:gd name="T22" fmla="*/ 1 w 5228"/>
                  <a:gd name="T23" fmla="*/ 1 h 5228"/>
                  <a:gd name="T24" fmla="*/ 1 w 5228"/>
                  <a:gd name="T25" fmla="*/ 1 h 5228"/>
                  <a:gd name="T26" fmla="*/ 1 w 5228"/>
                  <a:gd name="T27" fmla="*/ 1 h 5228"/>
                  <a:gd name="T28" fmla="*/ 1 w 5228"/>
                  <a:gd name="T29" fmla="*/ 1 h 5228"/>
                  <a:gd name="T30" fmla="*/ 1 w 5228"/>
                  <a:gd name="T31" fmla="*/ 1 h 5228"/>
                  <a:gd name="T32" fmla="*/ 1 w 5228"/>
                  <a:gd name="T33" fmla="*/ 1 h 5228"/>
                  <a:gd name="T34" fmla="*/ 1 w 5228"/>
                  <a:gd name="T35" fmla="*/ 1 h 5228"/>
                  <a:gd name="T36" fmla="*/ 1 w 5228"/>
                  <a:gd name="T37" fmla="*/ 1 h 5228"/>
                  <a:gd name="T38" fmla="*/ 1 w 5228"/>
                  <a:gd name="T39" fmla="*/ 1 h 5228"/>
                  <a:gd name="T40" fmla="*/ 1 w 5228"/>
                  <a:gd name="T41" fmla="*/ 1 h 5228"/>
                  <a:gd name="T42" fmla="*/ 1 w 5228"/>
                  <a:gd name="T43" fmla="*/ 1 h 5228"/>
                  <a:gd name="T44" fmla="*/ 1 w 5228"/>
                  <a:gd name="T45" fmla="*/ 1 h 5228"/>
                  <a:gd name="T46" fmla="*/ 1 w 5228"/>
                  <a:gd name="T47" fmla="*/ 1 h 5228"/>
                  <a:gd name="T48" fmla="*/ 1 w 5228"/>
                  <a:gd name="T49" fmla="*/ 1 h 5228"/>
                  <a:gd name="T50" fmla="*/ 1 w 5228"/>
                  <a:gd name="T51" fmla="*/ 1 h 5228"/>
                  <a:gd name="T52" fmla="*/ 1 w 5228"/>
                  <a:gd name="T53" fmla="*/ 1 h 5228"/>
                  <a:gd name="T54" fmla="*/ 1 w 5228"/>
                  <a:gd name="T55" fmla="*/ 1 h 5228"/>
                  <a:gd name="T56" fmla="*/ 1 w 5228"/>
                  <a:gd name="T57" fmla="*/ 1 h 5228"/>
                  <a:gd name="T58" fmla="*/ 1 w 5228"/>
                  <a:gd name="T59" fmla="*/ 1 h 5228"/>
                  <a:gd name="T60" fmla="*/ 1 w 5228"/>
                  <a:gd name="T61" fmla="*/ 1 h 5228"/>
                  <a:gd name="T62" fmla="*/ 1 w 5228"/>
                  <a:gd name="T63" fmla="*/ 1 h 5228"/>
                  <a:gd name="T64" fmla="*/ 1 w 5228"/>
                  <a:gd name="T65" fmla="*/ 1 h 5228"/>
                  <a:gd name="T66" fmla="*/ 1 w 5228"/>
                  <a:gd name="T67" fmla="*/ 1 h 5228"/>
                  <a:gd name="T68" fmla="*/ 1 w 5228"/>
                  <a:gd name="T69" fmla="*/ 1 h 5228"/>
                  <a:gd name="T70" fmla="*/ 1 w 5228"/>
                  <a:gd name="T71" fmla="*/ 1 h 5228"/>
                  <a:gd name="T72" fmla="*/ 1 w 5228"/>
                  <a:gd name="T73" fmla="*/ 1 h 5228"/>
                  <a:gd name="T74" fmla="*/ 1 w 5228"/>
                  <a:gd name="T75" fmla="*/ 1 h 5228"/>
                  <a:gd name="T76" fmla="*/ 1 w 5228"/>
                  <a:gd name="T77" fmla="*/ 1 h 5228"/>
                  <a:gd name="T78" fmla="*/ 1 w 5228"/>
                  <a:gd name="T79" fmla="*/ 1 h 5228"/>
                  <a:gd name="T80" fmla="*/ 1 w 5228"/>
                  <a:gd name="T81" fmla="*/ 1 h 5228"/>
                  <a:gd name="T82" fmla="*/ 1 w 5228"/>
                  <a:gd name="T83" fmla="*/ 1 h 5228"/>
                  <a:gd name="T84" fmla="*/ 1 w 5228"/>
                  <a:gd name="T85" fmla="*/ 1 h 5228"/>
                  <a:gd name="T86" fmla="*/ 1 w 5228"/>
                  <a:gd name="T87" fmla="*/ 1 h 5228"/>
                  <a:gd name="T88" fmla="*/ 1 w 5228"/>
                  <a:gd name="T89" fmla="*/ 1 h 5228"/>
                  <a:gd name="T90" fmla="*/ 1 w 5228"/>
                  <a:gd name="T91" fmla="*/ 1 h 5228"/>
                  <a:gd name="T92" fmla="*/ 1 w 5228"/>
                  <a:gd name="T93" fmla="*/ 1 h 5228"/>
                  <a:gd name="T94" fmla="*/ 1 w 5228"/>
                  <a:gd name="T95" fmla="*/ 1 h 5228"/>
                  <a:gd name="T96" fmla="*/ 1 w 5228"/>
                  <a:gd name="T97" fmla="*/ 1 h 5228"/>
                  <a:gd name="T98" fmla="*/ 1 w 5228"/>
                  <a:gd name="T99" fmla="*/ 1 h 5228"/>
                  <a:gd name="T100" fmla="*/ 1 w 5228"/>
                  <a:gd name="T101" fmla="*/ 1 h 5228"/>
                  <a:gd name="T102" fmla="*/ 1 w 5228"/>
                  <a:gd name="T103" fmla="*/ 1 h 5228"/>
                  <a:gd name="T104" fmla="*/ 1 w 5228"/>
                  <a:gd name="T105" fmla="*/ 1 h 5228"/>
                  <a:gd name="T106" fmla="*/ 1 w 5228"/>
                  <a:gd name="T107" fmla="*/ 1 h 5228"/>
                  <a:gd name="T108" fmla="*/ 1 w 5228"/>
                  <a:gd name="T109" fmla="*/ 1 h 5228"/>
                  <a:gd name="T110" fmla="*/ 1 w 5228"/>
                  <a:gd name="T111" fmla="*/ 1 h 5228"/>
                  <a:gd name="T112" fmla="*/ 1 w 5228"/>
                  <a:gd name="T113" fmla="*/ 1 h 5228"/>
                  <a:gd name="T114" fmla="*/ 1 w 5228"/>
                  <a:gd name="T115" fmla="*/ 1 h 5228"/>
                  <a:gd name="T116" fmla="*/ 1 w 5228"/>
                  <a:gd name="T117" fmla="*/ 1 h 5228"/>
                  <a:gd name="T118" fmla="*/ 1 w 5228"/>
                  <a:gd name="T119" fmla="*/ 1 h 522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28"/>
                  <a:gd name="T181" fmla="*/ 0 h 5228"/>
                  <a:gd name="T182" fmla="*/ 5228 w 5228"/>
                  <a:gd name="T183" fmla="*/ 5228 h 522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28" h="5228">
                    <a:moveTo>
                      <a:pt x="2614" y="5227"/>
                    </a:moveTo>
                    <a:lnTo>
                      <a:pt x="2547" y="5227"/>
                    </a:lnTo>
                    <a:lnTo>
                      <a:pt x="2480" y="5225"/>
                    </a:lnTo>
                    <a:lnTo>
                      <a:pt x="2414" y="5221"/>
                    </a:lnTo>
                    <a:lnTo>
                      <a:pt x="2347" y="5214"/>
                    </a:lnTo>
                    <a:lnTo>
                      <a:pt x="2281" y="5207"/>
                    </a:lnTo>
                    <a:lnTo>
                      <a:pt x="2217" y="5198"/>
                    </a:lnTo>
                    <a:lnTo>
                      <a:pt x="2152" y="5188"/>
                    </a:lnTo>
                    <a:lnTo>
                      <a:pt x="2088" y="5175"/>
                    </a:lnTo>
                    <a:lnTo>
                      <a:pt x="2024" y="5161"/>
                    </a:lnTo>
                    <a:lnTo>
                      <a:pt x="1961" y="5146"/>
                    </a:lnTo>
                    <a:lnTo>
                      <a:pt x="1899" y="5129"/>
                    </a:lnTo>
                    <a:lnTo>
                      <a:pt x="1838" y="5111"/>
                    </a:lnTo>
                    <a:lnTo>
                      <a:pt x="1776" y="5091"/>
                    </a:lnTo>
                    <a:lnTo>
                      <a:pt x="1715" y="5069"/>
                    </a:lnTo>
                    <a:lnTo>
                      <a:pt x="1657" y="5047"/>
                    </a:lnTo>
                    <a:lnTo>
                      <a:pt x="1597" y="5023"/>
                    </a:lnTo>
                    <a:lnTo>
                      <a:pt x="1539" y="4998"/>
                    </a:lnTo>
                    <a:lnTo>
                      <a:pt x="1482" y="4970"/>
                    </a:lnTo>
                    <a:lnTo>
                      <a:pt x="1425" y="4942"/>
                    </a:lnTo>
                    <a:lnTo>
                      <a:pt x="1369" y="4912"/>
                    </a:lnTo>
                    <a:lnTo>
                      <a:pt x="1313" y="4881"/>
                    </a:lnTo>
                    <a:lnTo>
                      <a:pt x="1259" y="4849"/>
                    </a:lnTo>
                    <a:lnTo>
                      <a:pt x="1206" y="4816"/>
                    </a:lnTo>
                    <a:lnTo>
                      <a:pt x="1153" y="4781"/>
                    </a:lnTo>
                    <a:lnTo>
                      <a:pt x="1101" y="4745"/>
                    </a:lnTo>
                    <a:lnTo>
                      <a:pt x="1051" y="4709"/>
                    </a:lnTo>
                    <a:lnTo>
                      <a:pt x="1001" y="4671"/>
                    </a:lnTo>
                    <a:lnTo>
                      <a:pt x="952" y="4631"/>
                    </a:lnTo>
                    <a:lnTo>
                      <a:pt x="904" y="4591"/>
                    </a:lnTo>
                    <a:lnTo>
                      <a:pt x="857" y="4548"/>
                    </a:lnTo>
                    <a:lnTo>
                      <a:pt x="811" y="4506"/>
                    </a:lnTo>
                    <a:lnTo>
                      <a:pt x="766" y="4462"/>
                    </a:lnTo>
                    <a:lnTo>
                      <a:pt x="722" y="4417"/>
                    </a:lnTo>
                    <a:lnTo>
                      <a:pt x="680" y="4371"/>
                    </a:lnTo>
                    <a:lnTo>
                      <a:pt x="638" y="4325"/>
                    </a:lnTo>
                    <a:lnTo>
                      <a:pt x="598" y="4277"/>
                    </a:lnTo>
                    <a:lnTo>
                      <a:pt x="558" y="4228"/>
                    </a:lnTo>
                    <a:lnTo>
                      <a:pt x="520" y="4177"/>
                    </a:lnTo>
                    <a:lnTo>
                      <a:pt x="483" y="4127"/>
                    </a:lnTo>
                    <a:lnTo>
                      <a:pt x="447" y="4075"/>
                    </a:lnTo>
                    <a:lnTo>
                      <a:pt x="412" y="4023"/>
                    </a:lnTo>
                    <a:lnTo>
                      <a:pt x="379" y="3969"/>
                    </a:lnTo>
                    <a:lnTo>
                      <a:pt x="347" y="3915"/>
                    </a:lnTo>
                    <a:lnTo>
                      <a:pt x="316" y="3860"/>
                    </a:lnTo>
                    <a:lnTo>
                      <a:pt x="287" y="3804"/>
                    </a:lnTo>
                    <a:lnTo>
                      <a:pt x="258" y="3747"/>
                    </a:lnTo>
                    <a:lnTo>
                      <a:pt x="232" y="3689"/>
                    </a:lnTo>
                    <a:lnTo>
                      <a:pt x="206" y="3631"/>
                    </a:lnTo>
                    <a:lnTo>
                      <a:pt x="182" y="3573"/>
                    </a:lnTo>
                    <a:lnTo>
                      <a:pt x="159" y="3513"/>
                    </a:lnTo>
                    <a:lnTo>
                      <a:pt x="137" y="3452"/>
                    </a:lnTo>
                    <a:lnTo>
                      <a:pt x="118" y="3391"/>
                    </a:lnTo>
                    <a:lnTo>
                      <a:pt x="99" y="3330"/>
                    </a:lnTo>
                    <a:lnTo>
                      <a:pt x="83" y="3267"/>
                    </a:lnTo>
                    <a:lnTo>
                      <a:pt x="67" y="3204"/>
                    </a:lnTo>
                    <a:lnTo>
                      <a:pt x="53" y="3141"/>
                    </a:lnTo>
                    <a:lnTo>
                      <a:pt x="41" y="3076"/>
                    </a:lnTo>
                    <a:lnTo>
                      <a:pt x="30" y="3012"/>
                    </a:lnTo>
                    <a:lnTo>
                      <a:pt x="21" y="2947"/>
                    </a:lnTo>
                    <a:lnTo>
                      <a:pt x="14" y="2881"/>
                    </a:lnTo>
                    <a:lnTo>
                      <a:pt x="8" y="2815"/>
                    </a:lnTo>
                    <a:lnTo>
                      <a:pt x="3" y="2749"/>
                    </a:lnTo>
                    <a:lnTo>
                      <a:pt x="1" y="2682"/>
                    </a:lnTo>
                    <a:lnTo>
                      <a:pt x="0" y="2614"/>
                    </a:lnTo>
                    <a:lnTo>
                      <a:pt x="1" y="2546"/>
                    </a:lnTo>
                    <a:lnTo>
                      <a:pt x="3" y="2479"/>
                    </a:lnTo>
                    <a:lnTo>
                      <a:pt x="8" y="2413"/>
                    </a:lnTo>
                    <a:lnTo>
                      <a:pt x="14" y="2347"/>
                    </a:lnTo>
                    <a:lnTo>
                      <a:pt x="21" y="2281"/>
                    </a:lnTo>
                    <a:lnTo>
                      <a:pt x="30" y="2217"/>
                    </a:lnTo>
                    <a:lnTo>
                      <a:pt x="41" y="2152"/>
                    </a:lnTo>
                    <a:lnTo>
                      <a:pt x="53" y="2088"/>
                    </a:lnTo>
                    <a:lnTo>
                      <a:pt x="67" y="2024"/>
                    </a:lnTo>
                    <a:lnTo>
                      <a:pt x="83" y="1961"/>
                    </a:lnTo>
                    <a:lnTo>
                      <a:pt x="99" y="1899"/>
                    </a:lnTo>
                    <a:lnTo>
                      <a:pt x="118" y="1838"/>
                    </a:lnTo>
                    <a:lnTo>
                      <a:pt x="137" y="1777"/>
                    </a:lnTo>
                    <a:lnTo>
                      <a:pt x="159" y="1716"/>
                    </a:lnTo>
                    <a:lnTo>
                      <a:pt x="182" y="1656"/>
                    </a:lnTo>
                    <a:lnTo>
                      <a:pt x="206" y="1597"/>
                    </a:lnTo>
                    <a:lnTo>
                      <a:pt x="232" y="1539"/>
                    </a:lnTo>
                    <a:lnTo>
                      <a:pt x="258" y="1482"/>
                    </a:lnTo>
                    <a:lnTo>
                      <a:pt x="287" y="1424"/>
                    </a:lnTo>
                    <a:lnTo>
                      <a:pt x="316" y="1369"/>
                    </a:lnTo>
                    <a:lnTo>
                      <a:pt x="347" y="1313"/>
                    </a:lnTo>
                    <a:lnTo>
                      <a:pt x="379" y="1259"/>
                    </a:lnTo>
                    <a:lnTo>
                      <a:pt x="412" y="1205"/>
                    </a:lnTo>
                    <a:lnTo>
                      <a:pt x="447" y="1153"/>
                    </a:lnTo>
                    <a:lnTo>
                      <a:pt x="483" y="1102"/>
                    </a:lnTo>
                    <a:lnTo>
                      <a:pt x="520" y="1051"/>
                    </a:lnTo>
                    <a:lnTo>
                      <a:pt x="558" y="1000"/>
                    </a:lnTo>
                    <a:lnTo>
                      <a:pt x="598" y="952"/>
                    </a:lnTo>
                    <a:lnTo>
                      <a:pt x="638" y="903"/>
                    </a:lnTo>
                    <a:lnTo>
                      <a:pt x="680" y="857"/>
                    </a:lnTo>
                    <a:lnTo>
                      <a:pt x="722" y="811"/>
                    </a:lnTo>
                    <a:lnTo>
                      <a:pt x="766" y="766"/>
                    </a:lnTo>
                    <a:lnTo>
                      <a:pt x="811" y="722"/>
                    </a:lnTo>
                    <a:lnTo>
                      <a:pt x="857" y="680"/>
                    </a:lnTo>
                    <a:lnTo>
                      <a:pt x="904" y="637"/>
                    </a:lnTo>
                    <a:lnTo>
                      <a:pt x="952" y="597"/>
                    </a:lnTo>
                    <a:lnTo>
                      <a:pt x="1001" y="558"/>
                    </a:lnTo>
                    <a:lnTo>
                      <a:pt x="1051" y="520"/>
                    </a:lnTo>
                    <a:lnTo>
                      <a:pt x="1101" y="483"/>
                    </a:lnTo>
                    <a:lnTo>
                      <a:pt x="1153" y="447"/>
                    </a:lnTo>
                    <a:lnTo>
                      <a:pt x="1206" y="413"/>
                    </a:lnTo>
                    <a:lnTo>
                      <a:pt x="1259" y="379"/>
                    </a:lnTo>
                    <a:lnTo>
                      <a:pt x="1313" y="347"/>
                    </a:lnTo>
                    <a:lnTo>
                      <a:pt x="1369" y="316"/>
                    </a:lnTo>
                    <a:lnTo>
                      <a:pt x="1425" y="286"/>
                    </a:lnTo>
                    <a:lnTo>
                      <a:pt x="1482" y="258"/>
                    </a:lnTo>
                    <a:lnTo>
                      <a:pt x="1539" y="231"/>
                    </a:lnTo>
                    <a:lnTo>
                      <a:pt x="1597" y="205"/>
                    </a:lnTo>
                    <a:lnTo>
                      <a:pt x="1657" y="181"/>
                    </a:lnTo>
                    <a:lnTo>
                      <a:pt x="1715" y="159"/>
                    </a:lnTo>
                    <a:lnTo>
                      <a:pt x="1776" y="137"/>
                    </a:lnTo>
                    <a:lnTo>
                      <a:pt x="1838" y="118"/>
                    </a:lnTo>
                    <a:lnTo>
                      <a:pt x="1899" y="99"/>
                    </a:lnTo>
                    <a:lnTo>
                      <a:pt x="1961" y="82"/>
                    </a:lnTo>
                    <a:lnTo>
                      <a:pt x="2024" y="67"/>
                    </a:lnTo>
                    <a:lnTo>
                      <a:pt x="2088" y="53"/>
                    </a:lnTo>
                    <a:lnTo>
                      <a:pt x="2152" y="40"/>
                    </a:lnTo>
                    <a:lnTo>
                      <a:pt x="2217" y="30"/>
                    </a:lnTo>
                    <a:lnTo>
                      <a:pt x="2281" y="21"/>
                    </a:lnTo>
                    <a:lnTo>
                      <a:pt x="2347" y="14"/>
                    </a:lnTo>
                    <a:lnTo>
                      <a:pt x="2414" y="8"/>
                    </a:lnTo>
                    <a:lnTo>
                      <a:pt x="2480" y="4"/>
                    </a:lnTo>
                    <a:lnTo>
                      <a:pt x="2547" y="1"/>
                    </a:lnTo>
                    <a:lnTo>
                      <a:pt x="2614" y="0"/>
                    </a:lnTo>
                    <a:lnTo>
                      <a:pt x="2682" y="1"/>
                    </a:lnTo>
                    <a:lnTo>
                      <a:pt x="2749" y="4"/>
                    </a:lnTo>
                    <a:lnTo>
                      <a:pt x="2816" y="8"/>
                    </a:lnTo>
                    <a:lnTo>
                      <a:pt x="2881" y="14"/>
                    </a:lnTo>
                    <a:lnTo>
                      <a:pt x="2947" y="21"/>
                    </a:lnTo>
                    <a:lnTo>
                      <a:pt x="3013" y="30"/>
                    </a:lnTo>
                    <a:lnTo>
                      <a:pt x="3077" y="40"/>
                    </a:lnTo>
                    <a:lnTo>
                      <a:pt x="3140" y="53"/>
                    </a:lnTo>
                    <a:lnTo>
                      <a:pt x="3205" y="67"/>
                    </a:lnTo>
                    <a:lnTo>
                      <a:pt x="3267" y="82"/>
                    </a:lnTo>
                    <a:lnTo>
                      <a:pt x="3329" y="99"/>
                    </a:lnTo>
                    <a:lnTo>
                      <a:pt x="3392" y="118"/>
                    </a:lnTo>
                    <a:lnTo>
                      <a:pt x="3453" y="137"/>
                    </a:lnTo>
                    <a:lnTo>
                      <a:pt x="3513" y="159"/>
                    </a:lnTo>
                    <a:lnTo>
                      <a:pt x="3573" y="181"/>
                    </a:lnTo>
                    <a:lnTo>
                      <a:pt x="3631" y="205"/>
                    </a:lnTo>
                    <a:lnTo>
                      <a:pt x="3690" y="231"/>
                    </a:lnTo>
                    <a:lnTo>
                      <a:pt x="3748" y="258"/>
                    </a:lnTo>
                    <a:lnTo>
                      <a:pt x="3804" y="286"/>
                    </a:lnTo>
                    <a:lnTo>
                      <a:pt x="3861" y="316"/>
                    </a:lnTo>
                    <a:lnTo>
                      <a:pt x="3915" y="347"/>
                    </a:lnTo>
                    <a:lnTo>
                      <a:pt x="3970" y="379"/>
                    </a:lnTo>
                    <a:lnTo>
                      <a:pt x="4023" y="413"/>
                    </a:lnTo>
                    <a:lnTo>
                      <a:pt x="4076" y="447"/>
                    </a:lnTo>
                    <a:lnTo>
                      <a:pt x="4128" y="483"/>
                    </a:lnTo>
                    <a:lnTo>
                      <a:pt x="4178" y="520"/>
                    </a:lnTo>
                    <a:lnTo>
                      <a:pt x="4228" y="558"/>
                    </a:lnTo>
                    <a:lnTo>
                      <a:pt x="4276" y="597"/>
                    </a:lnTo>
                    <a:lnTo>
                      <a:pt x="4325" y="637"/>
                    </a:lnTo>
                    <a:lnTo>
                      <a:pt x="4372" y="680"/>
                    </a:lnTo>
                    <a:lnTo>
                      <a:pt x="4418" y="722"/>
                    </a:lnTo>
                    <a:lnTo>
                      <a:pt x="4463" y="766"/>
                    </a:lnTo>
                    <a:lnTo>
                      <a:pt x="4507" y="811"/>
                    </a:lnTo>
                    <a:lnTo>
                      <a:pt x="4549" y="857"/>
                    </a:lnTo>
                    <a:lnTo>
                      <a:pt x="4591" y="903"/>
                    </a:lnTo>
                    <a:lnTo>
                      <a:pt x="4631" y="952"/>
                    </a:lnTo>
                    <a:lnTo>
                      <a:pt x="4670" y="1000"/>
                    </a:lnTo>
                    <a:lnTo>
                      <a:pt x="4708" y="1051"/>
                    </a:lnTo>
                    <a:lnTo>
                      <a:pt x="4746" y="1102"/>
                    </a:lnTo>
                    <a:lnTo>
                      <a:pt x="4782" y="1153"/>
                    </a:lnTo>
                    <a:lnTo>
                      <a:pt x="4817" y="1205"/>
                    </a:lnTo>
                    <a:lnTo>
                      <a:pt x="4850" y="1259"/>
                    </a:lnTo>
                    <a:lnTo>
                      <a:pt x="4882" y="1313"/>
                    </a:lnTo>
                    <a:lnTo>
                      <a:pt x="4912" y="1369"/>
                    </a:lnTo>
                    <a:lnTo>
                      <a:pt x="4942" y="1424"/>
                    </a:lnTo>
                    <a:lnTo>
                      <a:pt x="4971" y="1482"/>
                    </a:lnTo>
                    <a:lnTo>
                      <a:pt x="4998" y="1539"/>
                    </a:lnTo>
                    <a:lnTo>
                      <a:pt x="5023" y="1597"/>
                    </a:lnTo>
                    <a:lnTo>
                      <a:pt x="5047" y="1656"/>
                    </a:lnTo>
                    <a:lnTo>
                      <a:pt x="5070" y="1716"/>
                    </a:lnTo>
                    <a:lnTo>
                      <a:pt x="5091" y="1777"/>
                    </a:lnTo>
                    <a:lnTo>
                      <a:pt x="5110" y="1838"/>
                    </a:lnTo>
                    <a:lnTo>
                      <a:pt x="5129" y="1899"/>
                    </a:lnTo>
                    <a:lnTo>
                      <a:pt x="5146" y="1961"/>
                    </a:lnTo>
                    <a:lnTo>
                      <a:pt x="5161" y="2024"/>
                    </a:lnTo>
                    <a:lnTo>
                      <a:pt x="5175" y="2088"/>
                    </a:lnTo>
                    <a:lnTo>
                      <a:pt x="5188" y="2152"/>
                    </a:lnTo>
                    <a:lnTo>
                      <a:pt x="5198" y="2217"/>
                    </a:lnTo>
                    <a:lnTo>
                      <a:pt x="5207" y="2281"/>
                    </a:lnTo>
                    <a:lnTo>
                      <a:pt x="5215" y="2347"/>
                    </a:lnTo>
                    <a:lnTo>
                      <a:pt x="5221" y="2413"/>
                    </a:lnTo>
                    <a:lnTo>
                      <a:pt x="5225" y="2479"/>
                    </a:lnTo>
                    <a:lnTo>
                      <a:pt x="5228" y="2546"/>
                    </a:lnTo>
                    <a:lnTo>
                      <a:pt x="5228" y="2614"/>
                    </a:lnTo>
                    <a:lnTo>
                      <a:pt x="5228" y="2682"/>
                    </a:lnTo>
                    <a:lnTo>
                      <a:pt x="5225" y="2749"/>
                    </a:lnTo>
                    <a:lnTo>
                      <a:pt x="5221" y="2815"/>
                    </a:lnTo>
                    <a:lnTo>
                      <a:pt x="5215" y="2881"/>
                    </a:lnTo>
                    <a:lnTo>
                      <a:pt x="5207" y="2947"/>
                    </a:lnTo>
                    <a:lnTo>
                      <a:pt x="5198" y="3012"/>
                    </a:lnTo>
                    <a:lnTo>
                      <a:pt x="5188" y="3076"/>
                    </a:lnTo>
                    <a:lnTo>
                      <a:pt x="5175" y="3141"/>
                    </a:lnTo>
                    <a:lnTo>
                      <a:pt x="5161" y="3204"/>
                    </a:lnTo>
                    <a:lnTo>
                      <a:pt x="5146" y="3267"/>
                    </a:lnTo>
                    <a:lnTo>
                      <a:pt x="5129" y="3330"/>
                    </a:lnTo>
                    <a:lnTo>
                      <a:pt x="5110" y="3391"/>
                    </a:lnTo>
                    <a:lnTo>
                      <a:pt x="5091" y="3452"/>
                    </a:lnTo>
                    <a:lnTo>
                      <a:pt x="5070" y="3513"/>
                    </a:lnTo>
                    <a:lnTo>
                      <a:pt x="5047" y="3573"/>
                    </a:lnTo>
                    <a:lnTo>
                      <a:pt x="5023" y="3631"/>
                    </a:lnTo>
                    <a:lnTo>
                      <a:pt x="4998" y="3689"/>
                    </a:lnTo>
                    <a:lnTo>
                      <a:pt x="4971" y="3747"/>
                    </a:lnTo>
                    <a:lnTo>
                      <a:pt x="4942" y="3804"/>
                    </a:lnTo>
                    <a:lnTo>
                      <a:pt x="4912" y="3860"/>
                    </a:lnTo>
                    <a:lnTo>
                      <a:pt x="4882" y="3915"/>
                    </a:lnTo>
                    <a:lnTo>
                      <a:pt x="4850" y="3969"/>
                    </a:lnTo>
                    <a:lnTo>
                      <a:pt x="4817" y="4023"/>
                    </a:lnTo>
                    <a:lnTo>
                      <a:pt x="4782" y="4075"/>
                    </a:lnTo>
                    <a:lnTo>
                      <a:pt x="4746" y="4127"/>
                    </a:lnTo>
                    <a:lnTo>
                      <a:pt x="4708" y="4177"/>
                    </a:lnTo>
                    <a:lnTo>
                      <a:pt x="4670" y="4228"/>
                    </a:lnTo>
                    <a:lnTo>
                      <a:pt x="4631" y="4277"/>
                    </a:lnTo>
                    <a:lnTo>
                      <a:pt x="4591" y="4325"/>
                    </a:lnTo>
                    <a:lnTo>
                      <a:pt x="4549" y="4371"/>
                    </a:lnTo>
                    <a:lnTo>
                      <a:pt x="4507" y="4417"/>
                    </a:lnTo>
                    <a:lnTo>
                      <a:pt x="4463" y="4462"/>
                    </a:lnTo>
                    <a:lnTo>
                      <a:pt x="4418" y="4506"/>
                    </a:lnTo>
                    <a:lnTo>
                      <a:pt x="4372" y="4548"/>
                    </a:lnTo>
                    <a:lnTo>
                      <a:pt x="4325" y="4591"/>
                    </a:lnTo>
                    <a:lnTo>
                      <a:pt x="4276" y="4631"/>
                    </a:lnTo>
                    <a:lnTo>
                      <a:pt x="4228" y="4671"/>
                    </a:lnTo>
                    <a:lnTo>
                      <a:pt x="4178" y="4709"/>
                    </a:lnTo>
                    <a:lnTo>
                      <a:pt x="4128" y="4745"/>
                    </a:lnTo>
                    <a:lnTo>
                      <a:pt x="4076" y="4781"/>
                    </a:lnTo>
                    <a:lnTo>
                      <a:pt x="4023" y="4816"/>
                    </a:lnTo>
                    <a:lnTo>
                      <a:pt x="3970" y="4849"/>
                    </a:lnTo>
                    <a:lnTo>
                      <a:pt x="3915" y="4881"/>
                    </a:lnTo>
                    <a:lnTo>
                      <a:pt x="3861" y="4912"/>
                    </a:lnTo>
                    <a:lnTo>
                      <a:pt x="3804" y="4942"/>
                    </a:lnTo>
                    <a:lnTo>
                      <a:pt x="3748" y="4970"/>
                    </a:lnTo>
                    <a:lnTo>
                      <a:pt x="3690" y="4998"/>
                    </a:lnTo>
                    <a:lnTo>
                      <a:pt x="3631" y="5023"/>
                    </a:lnTo>
                    <a:lnTo>
                      <a:pt x="3573" y="5047"/>
                    </a:lnTo>
                    <a:lnTo>
                      <a:pt x="3513" y="5069"/>
                    </a:lnTo>
                    <a:lnTo>
                      <a:pt x="3453" y="5091"/>
                    </a:lnTo>
                    <a:lnTo>
                      <a:pt x="3392" y="5111"/>
                    </a:lnTo>
                    <a:lnTo>
                      <a:pt x="3329" y="5129"/>
                    </a:lnTo>
                    <a:lnTo>
                      <a:pt x="3267" y="5146"/>
                    </a:lnTo>
                    <a:lnTo>
                      <a:pt x="3205" y="5161"/>
                    </a:lnTo>
                    <a:lnTo>
                      <a:pt x="3140" y="5175"/>
                    </a:lnTo>
                    <a:lnTo>
                      <a:pt x="3077" y="5188"/>
                    </a:lnTo>
                    <a:lnTo>
                      <a:pt x="3013" y="5198"/>
                    </a:lnTo>
                    <a:lnTo>
                      <a:pt x="2947" y="5207"/>
                    </a:lnTo>
                    <a:lnTo>
                      <a:pt x="2881" y="5214"/>
                    </a:lnTo>
                    <a:lnTo>
                      <a:pt x="2816" y="5221"/>
                    </a:lnTo>
                    <a:lnTo>
                      <a:pt x="2749" y="5225"/>
                    </a:lnTo>
                    <a:lnTo>
                      <a:pt x="2682" y="5227"/>
                    </a:lnTo>
                    <a:lnTo>
                      <a:pt x="2614" y="5228"/>
                    </a:lnTo>
                    <a:lnTo>
                      <a:pt x="2614" y="5227"/>
                    </a:lnTo>
                    <a:close/>
                    <a:moveTo>
                      <a:pt x="1131" y="3819"/>
                    </a:moveTo>
                    <a:lnTo>
                      <a:pt x="1153" y="3735"/>
                    </a:lnTo>
                    <a:lnTo>
                      <a:pt x="1176" y="3651"/>
                    </a:lnTo>
                    <a:lnTo>
                      <a:pt x="1198" y="3570"/>
                    </a:lnTo>
                    <a:lnTo>
                      <a:pt x="1222" y="3493"/>
                    </a:lnTo>
                    <a:lnTo>
                      <a:pt x="1234" y="3455"/>
                    </a:lnTo>
                    <a:lnTo>
                      <a:pt x="1247" y="3417"/>
                    </a:lnTo>
                    <a:lnTo>
                      <a:pt x="1258" y="3381"/>
                    </a:lnTo>
                    <a:lnTo>
                      <a:pt x="1271" y="3345"/>
                    </a:lnTo>
                    <a:lnTo>
                      <a:pt x="1283" y="3310"/>
                    </a:lnTo>
                    <a:lnTo>
                      <a:pt x="1296" y="3275"/>
                    </a:lnTo>
                    <a:lnTo>
                      <a:pt x="1309" y="3242"/>
                    </a:lnTo>
                    <a:lnTo>
                      <a:pt x="1321" y="3210"/>
                    </a:lnTo>
                    <a:lnTo>
                      <a:pt x="1335" y="3179"/>
                    </a:lnTo>
                    <a:lnTo>
                      <a:pt x="1348" y="3148"/>
                    </a:lnTo>
                    <a:lnTo>
                      <a:pt x="1362" y="3118"/>
                    </a:lnTo>
                    <a:lnTo>
                      <a:pt x="1376" y="3089"/>
                    </a:lnTo>
                    <a:lnTo>
                      <a:pt x="1389" y="3061"/>
                    </a:lnTo>
                    <a:lnTo>
                      <a:pt x="1403" y="3033"/>
                    </a:lnTo>
                    <a:lnTo>
                      <a:pt x="1418" y="3008"/>
                    </a:lnTo>
                    <a:lnTo>
                      <a:pt x="1432" y="2983"/>
                    </a:lnTo>
                    <a:lnTo>
                      <a:pt x="1447" y="2959"/>
                    </a:lnTo>
                    <a:lnTo>
                      <a:pt x="1462" y="2936"/>
                    </a:lnTo>
                    <a:lnTo>
                      <a:pt x="1477" y="2914"/>
                    </a:lnTo>
                    <a:lnTo>
                      <a:pt x="1492" y="2893"/>
                    </a:lnTo>
                    <a:lnTo>
                      <a:pt x="1508" y="2873"/>
                    </a:lnTo>
                    <a:lnTo>
                      <a:pt x="1524" y="2855"/>
                    </a:lnTo>
                    <a:lnTo>
                      <a:pt x="1539" y="2838"/>
                    </a:lnTo>
                    <a:lnTo>
                      <a:pt x="1556" y="2822"/>
                    </a:lnTo>
                    <a:lnTo>
                      <a:pt x="1574" y="2804"/>
                    </a:lnTo>
                    <a:lnTo>
                      <a:pt x="1591" y="2787"/>
                    </a:lnTo>
                    <a:lnTo>
                      <a:pt x="1609" y="2772"/>
                    </a:lnTo>
                    <a:lnTo>
                      <a:pt x="1629" y="2757"/>
                    </a:lnTo>
                    <a:lnTo>
                      <a:pt x="1649" y="2743"/>
                    </a:lnTo>
                    <a:lnTo>
                      <a:pt x="1668" y="2729"/>
                    </a:lnTo>
                    <a:lnTo>
                      <a:pt x="1690" y="2718"/>
                    </a:lnTo>
                    <a:lnTo>
                      <a:pt x="1711" y="2706"/>
                    </a:lnTo>
                    <a:lnTo>
                      <a:pt x="1733" y="2697"/>
                    </a:lnTo>
                    <a:lnTo>
                      <a:pt x="1756" y="2688"/>
                    </a:lnTo>
                    <a:lnTo>
                      <a:pt x="1780" y="2681"/>
                    </a:lnTo>
                    <a:lnTo>
                      <a:pt x="1804" y="2674"/>
                    </a:lnTo>
                    <a:lnTo>
                      <a:pt x="1829" y="2669"/>
                    </a:lnTo>
                    <a:lnTo>
                      <a:pt x="1855" y="2666"/>
                    </a:lnTo>
                    <a:lnTo>
                      <a:pt x="1881" y="2664"/>
                    </a:lnTo>
                    <a:lnTo>
                      <a:pt x="1909" y="2663"/>
                    </a:lnTo>
                    <a:lnTo>
                      <a:pt x="1927" y="2663"/>
                    </a:lnTo>
                    <a:lnTo>
                      <a:pt x="1946" y="2664"/>
                    </a:lnTo>
                    <a:lnTo>
                      <a:pt x="1964" y="2666"/>
                    </a:lnTo>
                    <a:lnTo>
                      <a:pt x="1983" y="2668"/>
                    </a:lnTo>
                    <a:lnTo>
                      <a:pt x="2001" y="2672"/>
                    </a:lnTo>
                    <a:lnTo>
                      <a:pt x="2021" y="2678"/>
                    </a:lnTo>
                    <a:lnTo>
                      <a:pt x="2039" y="2683"/>
                    </a:lnTo>
                    <a:lnTo>
                      <a:pt x="2060" y="2691"/>
                    </a:lnTo>
                    <a:lnTo>
                      <a:pt x="2079" y="2701"/>
                    </a:lnTo>
                    <a:lnTo>
                      <a:pt x="2100" y="2711"/>
                    </a:lnTo>
                    <a:lnTo>
                      <a:pt x="2122" y="2724"/>
                    </a:lnTo>
                    <a:lnTo>
                      <a:pt x="2144" y="2739"/>
                    </a:lnTo>
                    <a:lnTo>
                      <a:pt x="2166" y="2756"/>
                    </a:lnTo>
                    <a:lnTo>
                      <a:pt x="2189" y="2774"/>
                    </a:lnTo>
                    <a:lnTo>
                      <a:pt x="2213" y="2796"/>
                    </a:lnTo>
                    <a:lnTo>
                      <a:pt x="2237" y="2820"/>
                    </a:lnTo>
                    <a:lnTo>
                      <a:pt x="2256" y="2839"/>
                    </a:lnTo>
                    <a:lnTo>
                      <a:pt x="2275" y="2860"/>
                    </a:lnTo>
                    <a:lnTo>
                      <a:pt x="2295" y="2881"/>
                    </a:lnTo>
                    <a:lnTo>
                      <a:pt x="2314" y="2906"/>
                    </a:lnTo>
                    <a:lnTo>
                      <a:pt x="2334" y="2932"/>
                    </a:lnTo>
                    <a:lnTo>
                      <a:pt x="2354" y="2960"/>
                    </a:lnTo>
                    <a:lnTo>
                      <a:pt x="2374" y="2990"/>
                    </a:lnTo>
                    <a:lnTo>
                      <a:pt x="2395" y="3021"/>
                    </a:lnTo>
                    <a:lnTo>
                      <a:pt x="2415" y="3054"/>
                    </a:lnTo>
                    <a:lnTo>
                      <a:pt x="2435" y="3090"/>
                    </a:lnTo>
                    <a:lnTo>
                      <a:pt x="2456" y="3127"/>
                    </a:lnTo>
                    <a:lnTo>
                      <a:pt x="2478" y="3166"/>
                    </a:lnTo>
                    <a:lnTo>
                      <a:pt x="2499" y="3207"/>
                    </a:lnTo>
                    <a:lnTo>
                      <a:pt x="2521" y="3250"/>
                    </a:lnTo>
                    <a:lnTo>
                      <a:pt x="2543" y="3295"/>
                    </a:lnTo>
                    <a:lnTo>
                      <a:pt x="2564" y="3342"/>
                    </a:lnTo>
                    <a:lnTo>
                      <a:pt x="2614" y="3456"/>
                    </a:lnTo>
                    <a:lnTo>
                      <a:pt x="2665" y="3341"/>
                    </a:lnTo>
                    <a:lnTo>
                      <a:pt x="2687" y="3295"/>
                    </a:lnTo>
                    <a:lnTo>
                      <a:pt x="2708" y="3250"/>
                    </a:lnTo>
                    <a:lnTo>
                      <a:pt x="2730" y="3207"/>
                    </a:lnTo>
                    <a:lnTo>
                      <a:pt x="2751" y="3166"/>
                    </a:lnTo>
                    <a:lnTo>
                      <a:pt x="2773" y="3127"/>
                    </a:lnTo>
                    <a:lnTo>
                      <a:pt x="2794" y="3090"/>
                    </a:lnTo>
                    <a:lnTo>
                      <a:pt x="2814" y="3054"/>
                    </a:lnTo>
                    <a:lnTo>
                      <a:pt x="2835" y="3021"/>
                    </a:lnTo>
                    <a:lnTo>
                      <a:pt x="2855" y="2990"/>
                    </a:lnTo>
                    <a:lnTo>
                      <a:pt x="2876" y="2960"/>
                    </a:lnTo>
                    <a:lnTo>
                      <a:pt x="2895" y="2932"/>
                    </a:lnTo>
                    <a:lnTo>
                      <a:pt x="2915" y="2906"/>
                    </a:lnTo>
                    <a:lnTo>
                      <a:pt x="2934" y="2881"/>
                    </a:lnTo>
                    <a:lnTo>
                      <a:pt x="2954" y="2860"/>
                    </a:lnTo>
                    <a:lnTo>
                      <a:pt x="2973" y="2839"/>
                    </a:lnTo>
                    <a:lnTo>
                      <a:pt x="2992" y="2820"/>
                    </a:lnTo>
                    <a:lnTo>
                      <a:pt x="3016" y="2796"/>
                    </a:lnTo>
                    <a:lnTo>
                      <a:pt x="3040" y="2774"/>
                    </a:lnTo>
                    <a:lnTo>
                      <a:pt x="3063" y="2756"/>
                    </a:lnTo>
                    <a:lnTo>
                      <a:pt x="3085" y="2739"/>
                    </a:lnTo>
                    <a:lnTo>
                      <a:pt x="3107" y="2724"/>
                    </a:lnTo>
                    <a:lnTo>
                      <a:pt x="3128" y="2711"/>
                    </a:lnTo>
                    <a:lnTo>
                      <a:pt x="3149" y="2701"/>
                    </a:lnTo>
                    <a:lnTo>
                      <a:pt x="3169" y="2691"/>
                    </a:lnTo>
                    <a:lnTo>
                      <a:pt x="3189" y="2683"/>
                    </a:lnTo>
                    <a:lnTo>
                      <a:pt x="3208" y="2678"/>
                    </a:lnTo>
                    <a:lnTo>
                      <a:pt x="3228" y="2672"/>
                    </a:lnTo>
                    <a:lnTo>
                      <a:pt x="3246" y="2668"/>
                    </a:lnTo>
                    <a:lnTo>
                      <a:pt x="3265" y="2666"/>
                    </a:lnTo>
                    <a:lnTo>
                      <a:pt x="3283" y="2664"/>
                    </a:lnTo>
                    <a:lnTo>
                      <a:pt x="3319" y="2663"/>
                    </a:lnTo>
                    <a:lnTo>
                      <a:pt x="3347" y="2664"/>
                    </a:lnTo>
                    <a:lnTo>
                      <a:pt x="3373" y="2666"/>
                    </a:lnTo>
                    <a:lnTo>
                      <a:pt x="3400" y="2669"/>
                    </a:lnTo>
                    <a:lnTo>
                      <a:pt x="3425" y="2674"/>
                    </a:lnTo>
                    <a:lnTo>
                      <a:pt x="3449" y="2681"/>
                    </a:lnTo>
                    <a:lnTo>
                      <a:pt x="3472" y="2688"/>
                    </a:lnTo>
                    <a:lnTo>
                      <a:pt x="3495" y="2697"/>
                    </a:lnTo>
                    <a:lnTo>
                      <a:pt x="3517" y="2706"/>
                    </a:lnTo>
                    <a:lnTo>
                      <a:pt x="3539" y="2718"/>
                    </a:lnTo>
                    <a:lnTo>
                      <a:pt x="3560" y="2729"/>
                    </a:lnTo>
                    <a:lnTo>
                      <a:pt x="3581" y="2743"/>
                    </a:lnTo>
                    <a:lnTo>
                      <a:pt x="3600" y="2757"/>
                    </a:lnTo>
                    <a:lnTo>
                      <a:pt x="3619" y="2772"/>
                    </a:lnTo>
                    <a:lnTo>
                      <a:pt x="3637" y="2787"/>
                    </a:lnTo>
                    <a:lnTo>
                      <a:pt x="3655" y="2804"/>
                    </a:lnTo>
                    <a:lnTo>
                      <a:pt x="3673" y="2822"/>
                    </a:lnTo>
                    <a:lnTo>
                      <a:pt x="3689" y="2838"/>
                    </a:lnTo>
                    <a:lnTo>
                      <a:pt x="3705" y="2855"/>
                    </a:lnTo>
                    <a:lnTo>
                      <a:pt x="3721" y="2873"/>
                    </a:lnTo>
                    <a:lnTo>
                      <a:pt x="3736" y="2893"/>
                    </a:lnTo>
                    <a:lnTo>
                      <a:pt x="3751" y="2914"/>
                    </a:lnTo>
                    <a:lnTo>
                      <a:pt x="3767" y="2936"/>
                    </a:lnTo>
                    <a:lnTo>
                      <a:pt x="3782" y="2959"/>
                    </a:lnTo>
                    <a:lnTo>
                      <a:pt x="3796" y="2983"/>
                    </a:lnTo>
                    <a:lnTo>
                      <a:pt x="3811" y="3008"/>
                    </a:lnTo>
                    <a:lnTo>
                      <a:pt x="3825" y="3033"/>
                    </a:lnTo>
                    <a:lnTo>
                      <a:pt x="3840" y="3061"/>
                    </a:lnTo>
                    <a:lnTo>
                      <a:pt x="3854" y="3089"/>
                    </a:lnTo>
                    <a:lnTo>
                      <a:pt x="3867" y="3118"/>
                    </a:lnTo>
                    <a:lnTo>
                      <a:pt x="3880" y="3148"/>
                    </a:lnTo>
                    <a:lnTo>
                      <a:pt x="3894" y="3179"/>
                    </a:lnTo>
                    <a:lnTo>
                      <a:pt x="3907" y="3210"/>
                    </a:lnTo>
                    <a:lnTo>
                      <a:pt x="3920" y="3242"/>
                    </a:lnTo>
                    <a:lnTo>
                      <a:pt x="3933" y="3275"/>
                    </a:lnTo>
                    <a:lnTo>
                      <a:pt x="3946" y="3310"/>
                    </a:lnTo>
                    <a:lnTo>
                      <a:pt x="3958" y="3345"/>
                    </a:lnTo>
                    <a:lnTo>
                      <a:pt x="3970" y="3381"/>
                    </a:lnTo>
                    <a:lnTo>
                      <a:pt x="3983" y="3417"/>
                    </a:lnTo>
                    <a:lnTo>
                      <a:pt x="3994" y="3455"/>
                    </a:lnTo>
                    <a:lnTo>
                      <a:pt x="4007" y="3493"/>
                    </a:lnTo>
                    <a:lnTo>
                      <a:pt x="4030" y="3570"/>
                    </a:lnTo>
                    <a:lnTo>
                      <a:pt x="4053" y="3651"/>
                    </a:lnTo>
                    <a:lnTo>
                      <a:pt x="4075" y="3735"/>
                    </a:lnTo>
                    <a:lnTo>
                      <a:pt x="4097" y="3820"/>
                    </a:lnTo>
                    <a:lnTo>
                      <a:pt x="4268" y="3819"/>
                    </a:lnTo>
                    <a:lnTo>
                      <a:pt x="3339" y="778"/>
                    </a:lnTo>
                    <a:lnTo>
                      <a:pt x="2620" y="3161"/>
                    </a:lnTo>
                    <a:lnTo>
                      <a:pt x="2614" y="3161"/>
                    </a:lnTo>
                    <a:lnTo>
                      <a:pt x="2608" y="3161"/>
                    </a:lnTo>
                    <a:lnTo>
                      <a:pt x="1889" y="778"/>
                    </a:lnTo>
                    <a:lnTo>
                      <a:pt x="961" y="3819"/>
                    </a:lnTo>
                    <a:lnTo>
                      <a:pt x="1131" y="381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84" charset="0"/>
                  <a:ea typeface="ＭＳ Ｐゴシック" pitchFamily="-84" charset="-128"/>
                  <a:cs typeface="ＭＳ Ｐゴシック" pitchFamily="-84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323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elcom.local\files\Маркетинг\База_графических_материалов\Фото_офисы_Элком+\ПИ\ПИ (снаружи) 1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5276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>
                <a:solidFill>
                  <a:schemeClr val="bg1"/>
                </a:solidFill>
              </a:rPr>
              <a:t>PAGE </a:t>
            </a:r>
            <a:fld id="{EA7F8144-62C9-4B91-8509-8EF3ADBF4EAC}" type="slidenum">
              <a:rPr lang="en-US" altLang="en-US" sz="800">
                <a:solidFill>
                  <a:schemeClr val="bg1"/>
                </a:solidFill>
              </a:rPr>
              <a:pPr/>
              <a:t>3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12" name="Rectangle 18"/>
          <p:cNvSpPr/>
          <p:nvPr/>
        </p:nvSpPr>
        <p:spPr>
          <a:xfrm rot="10800000">
            <a:off x="0" y="0"/>
            <a:ext cx="6105525" cy="6850058"/>
          </a:xfrm>
          <a:prstGeom prst="rect">
            <a:avLst/>
          </a:prstGeom>
          <a:gradFill flip="none" rotWithShape="0">
            <a:gsLst>
              <a:gs pos="0">
                <a:schemeClr val="tx1">
                  <a:alpha val="48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87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613" y="-204381"/>
            <a:ext cx="4314825" cy="1965325"/>
          </a:xfr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ru-RU" altLang="en-US" cap="none" dirty="0" smtClean="0">
                <a:solidFill>
                  <a:srgbClr val="FFFFFF"/>
                </a:solidFill>
              </a:rPr>
              <a:t>О КОМПАНИИ ЭЛКОМ+ </a:t>
            </a:r>
            <a:endParaRPr lang="en-US" altLang="en-US" cap="none" dirty="0" smtClean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4613" y="119063"/>
            <a:ext cx="4200525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6739" y="1538288"/>
            <a:ext cx="4200525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30F6476A-F452-4BAA-B26C-51F592F40306}" type="slidenum">
              <a:rPr lang="en-US" altLang="en-US" sz="800"/>
              <a:pPr/>
              <a:t>30</a:t>
            </a:fld>
            <a:endParaRPr lang="en-US" altLang="en-US" sz="800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192088"/>
            <a:ext cx="8007350" cy="588962"/>
          </a:xfrm>
        </p:spPr>
        <p:txBody>
          <a:bodyPr/>
          <a:lstStyle/>
          <a:p>
            <a:r>
              <a:rPr lang="ru-RU" altLang="en-US" cap="none" dirty="0" smtClean="0"/>
              <a:t>Полистовский заповедник</a:t>
            </a:r>
            <a:endParaRPr lang="en-US" altLang="en-US" cap="none" dirty="0" smtClean="0"/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24" y="857249"/>
            <a:ext cx="8905875" cy="5829299"/>
          </a:xfrm>
        </p:spPr>
        <p:txBody>
          <a:bodyPr/>
          <a:lstStyle/>
          <a:p>
            <a:pPr marL="0" indent="0">
              <a:buNone/>
            </a:pPr>
            <a:r>
              <a:rPr lang="ru-RU" altLang="en-US" sz="2000" dirty="0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Система </a:t>
            </a:r>
            <a:r>
              <a:rPr lang="ru-RU" altLang="en-US" sz="2000" dirty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цифровой диспетчерской радиосвязи Радиус-IP </a:t>
            </a:r>
            <a:endParaRPr lang="ru-RU" altLang="en-US" sz="2000" dirty="0" smtClean="0">
              <a:solidFill>
                <a:srgbClr val="0063BE"/>
              </a:solidFill>
              <a:cs typeface="Univers LT Std 47 Cn 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altLang="en-US" dirty="0" smtClean="0">
                <a:solidFill>
                  <a:srgbClr val="0063BE"/>
                </a:solidFill>
                <a:cs typeface="Univers LT Std 47 Cn Lt"/>
              </a:rPr>
              <a:t>Система</a:t>
            </a:r>
            <a:r>
              <a:rPr lang="en-US" altLang="en-US" dirty="0" smtClean="0">
                <a:solidFill>
                  <a:srgbClr val="0063BE"/>
                </a:solidFill>
                <a:cs typeface="Univers LT Std 47 Cn Lt"/>
              </a:rPr>
              <a:t>: </a:t>
            </a:r>
            <a:endParaRPr lang="ru-RU" altLang="en-US" dirty="0">
              <a:solidFill>
                <a:srgbClr val="0063BE"/>
              </a:solidFill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000" b="0" dirty="0">
                <a:latin typeface="+mj-lt"/>
                <a:ea typeface="+mj-ea"/>
                <a:cs typeface="Univers LT Std 47 Cn Lt"/>
              </a:rPr>
              <a:t>2</a:t>
            </a:r>
            <a:r>
              <a:rPr lang="ru-RU" altLang="en-US" sz="2000" b="0" dirty="0" smtClean="0">
                <a:latin typeface="+mj-lt"/>
                <a:ea typeface="+mj-ea"/>
                <a:cs typeface="Univers LT Std 47 Cn Lt"/>
              </a:rPr>
              <a:t>-сайтовое </a:t>
            </a:r>
            <a:r>
              <a:rPr lang="ru-RU" altLang="en-US" sz="2000" b="0" dirty="0">
                <a:latin typeface="+mj-lt"/>
                <a:ea typeface="+mj-ea"/>
                <a:cs typeface="Univers LT Std 47 Cn Lt"/>
              </a:rPr>
              <a:t>решение IP </a:t>
            </a:r>
            <a:r>
              <a:rPr lang="ru-RU" altLang="en-US" sz="2000" b="0" dirty="0" err="1">
                <a:latin typeface="+mj-lt"/>
                <a:ea typeface="+mj-ea"/>
                <a:cs typeface="Univers LT Std 47 Cn Lt"/>
              </a:rPr>
              <a:t>Site</a:t>
            </a:r>
            <a:r>
              <a:rPr lang="ru-RU" altLang="en-US" sz="2000" b="0" dirty="0">
                <a:latin typeface="+mj-lt"/>
                <a:ea typeface="+mj-ea"/>
                <a:cs typeface="Univers LT Std 47 Cn Lt"/>
              </a:rPr>
              <a:t> </a:t>
            </a:r>
            <a:r>
              <a:rPr lang="ru-RU" altLang="en-US" sz="2000" b="0" dirty="0" err="1" smtClean="0">
                <a:latin typeface="+mj-lt"/>
                <a:ea typeface="+mj-ea"/>
                <a:cs typeface="Univers LT Std 47 Cn Lt"/>
              </a:rPr>
              <a:t>Connect</a:t>
            </a:r>
            <a:r>
              <a:rPr lang="ru-RU" altLang="en-US" sz="2000" b="0" dirty="0" smtClean="0">
                <a:latin typeface="+mj-lt"/>
                <a:ea typeface="+mj-ea"/>
                <a:cs typeface="Univers LT Std 47 Cn Lt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000" b="0" dirty="0" smtClean="0">
                <a:latin typeface="+mj-lt"/>
                <a:ea typeface="+mj-ea"/>
                <a:cs typeface="Univers LT Std 47 Cn Lt"/>
              </a:rPr>
              <a:t>30 абонентов</a:t>
            </a:r>
            <a:endParaRPr lang="ru-RU" altLang="en-US" sz="2000" b="0" dirty="0"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2000" b="0" dirty="0" smtClean="0">
                <a:latin typeface="+mj-lt"/>
                <a:ea typeface="+mj-ea"/>
                <a:cs typeface="Univers LT Std 47 Cn Lt"/>
              </a:rPr>
              <a:t>1 диспетчер</a:t>
            </a:r>
            <a:endParaRPr lang="ru-RU" altLang="en-US" dirty="0" smtClean="0">
              <a:solidFill>
                <a:srgbClr val="0063BE"/>
              </a:solidFill>
              <a:cs typeface="Univers LT Std 47 Cn Lt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altLang="en-US" dirty="0" smtClean="0">
              <a:solidFill>
                <a:srgbClr val="0063BE"/>
              </a:solidFill>
              <a:cs typeface="Univers LT Std 47 Cn 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altLang="en-US" dirty="0" smtClean="0">
                <a:solidFill>
                  <a:srgbClr val="0063BE"/>
                </a:solidFill>
                <a:cs typeface="Univers LT Std 47 Cn Lt"/>
              </a:rPr>
              <a:t>Особенности решения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Базовая станция расположена в труднодоступной болотистой местности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GPS-мониторинг, регистрация </a:t>
            </a:r>
            <a:r>
              <a:rPr lang="ru-RU" sz="2000" dirty="0" smtClean="0"/>
              <a:t>и запись </a:t>
            </a:r>
            <a:r>
              <a:rPr lang="ru-RU" sz="2000" dirty="0"/>
              <a:t>переговоров, удаленное диспетчерское управление сетью, абонентами, защищенная система связи</a:t>
            </a:r>
          </a:p>
          <a:p>
            <a:pPr marL="0" indent="0">
              <a:buNone/>
            </a:pPr>
            <a:endParaRPr lang="ru-RU" altLang="en-US" sz="2000" dirty="0">
              <a:latin typeface="+mj-lt"/>
              <a:ea typeface="+mj-ea"/>
              <a:cs typeface="Univers LT Std 47 Cn Lt"/>
            </a:endParaRPr>
          </a:p>
          <a:p>
            <a:pPr marL="0" indent="0">
              <a:buNone/>
            </a:pPr>
            <a:endParaRPr lang="en-US" altLang="en-US" dirty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</p:txBody>
      </p:sp>
      <p:pic>
        <p:nvPicPr>
          <p:cNvPr id="7" name="Рисунок 5" descr="Логотип_Радиус_IP_Конечный_вариан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697772"/>
            <a:ext cx="3762376" cy="8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D:\Рабочая\Case Study\Радиус\Полистовский фото\20140424_144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58900"/>
            <a:ext cx="2084070" cy="2705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526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30F6476A-F452-4BAA-B26C-51F592F40306}" type="slidenum">
              <a:rPr lang="en-US" altLang="en-US" sz="800"/>
              <a:pPr/>
              <a:t>31</a:t>
            </a:fld>
            <a:endParaRPr lang="en-US" altLang="en-US" sz="800"/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25" y="1955800"/>
            <a:ext cx="4036695" cy="422592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 </a:t>
            </a:r>
            <a:endParaRPr lang="ru-RU" altLang="ru-RU" dirty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800" b="0" dirty="0" smtClean="0">
                <a:latin typeface="+mj-lt"/>
                <a:ea typeface="+mj-ea"/>
                <a:cs typeface="Univers LT Std 47 Cn Lt"/>
              </a:rPr>
              <a:t> </a:t>
            </a:r>
            <a:endParaRPr lang="ru-RU" altLang="ru-RU" sz="1800" b="0" dirty="0">
              <a:latin typeface="+mj-lt"/>
              <a:ea typeface="+mj-ea"/>
              <a:cs typeface="Univers LT Std 47 Cn Lt"/>
            </a:endParaRPr>
          </a:p>
          <a:p>
            <a:pPr marL="0" indent="0">
              <a:buNone/>
            </a:pPr>
            <a:r>
              <a:rPr lang="ru-RU" altLang="en-US" dirty="0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 </a:t>
            </a:r>
          </a:p>
          <a:p>
            <a:pPr marL="0" indent="0">
              <a:buNone/>
            </a:pPr>
            <a:endParaRPr lang="en-US" altLang="en-US" dirty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</p:txBody>
      </p:sp>
      <p:pic>
        <p:nvPicPr>
          <p:cNvPr id="9" name="Рисунок 8" descr="D:\Рабочая\Case Study\Радиус\Полистовский фото\20140424_14380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/>
          <a:stretch/>
        </p:blipFill>
        <p:spPr bwMode="auto">
          <a:xfrm>
            <a:off x="575944" y="3597315"/>
            <a:ext cx="2479675" cy="2906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71145" y="138113"/>
            <a:ext cx="800735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3BE"/>
                </a:solidFill>
                <a:latin typeface="+mj-lt"/>
                <a:ea typeface="+mj-ea"/>
                <a:cs typeface="Univers LT Std 47 Cn Lt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r>
              <a:rPr lang="ru-RU" altLang="en-US" kern="0" cap="none" dirty="0" smtClean="0"/>
              <a:t>Полистовский заповедник</a:t>
            </a:r>
            <a:endParaRPr lang="en-US" altLang="en-US" kern="0" cap="none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054100"/>
            <a:ext cx="3771041" cy="5332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34" y="906772"/>
            <a:ext cx="1485265" cy="223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81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Placeholder 15" descr="SalesEvent14_PPTTemplateBG_v1-15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72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801144" y="474664"/>
            <a:ext cx="6019800" cy="22002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r" eaLnBrk="1" hangingPunct="1"/>
            <a:r>
              <a:rPr lang="ru-RU" altLang="en-US" cap="none" dirty="0" smtClean="0">
                <a:solidFill>
                  <a:srgbClr val="FFFFFF"/>
                </a:solidFill>
              </a:rPr>
              <a:t>Применение Радиус-</a:t>
            </a:r>
            <a:r>
              <a:rPr lang="en-US" altLang="en-US" cap="none" dirty="0" smtClean="0">
                <a:solidFill>
                  <a:srgbClr val="FFFFFF"/>
                </a:solidFill>
              </a:rPr>
              <a:t>IP</a:t>
            </a:r>
            <a:r>
              <a:rPr lang="ru-RU" altLang="en-US" cap="none" dirty="0" smtClean="0">
                <a:solidFill>
                  <a:srgbClr val="FFFFFF"/>
                </a:solidFill>
              </a:rPr>
              <a:t/>
            </a:r>
            <a:br>
              <a:rPr lang="ru-RU" altLang="en-US" cap="none" dirty="0" smtClean="0">
                <a:solidFill>
                  <a:srgbClr val="FFFFFF"/>
                </a:solidFill>
              </a:rPr>
            </a:br>
            <a:r>
              <a:rPr lang="ru-RU" altLang="en-US" cap="none" dirty="0" smtClean="0">
                <a:solidFill>
                  <a:srgbClr val="FFFFFF"/>
                </a:solidFill>
              </a:rPr>
              <a:t>в разных отраслях</a:t>
            </a:r>
            <a:endParaRPr lang="en-US" altLang="en-US" cap="none" dirty="0" smtClean="0">
              <a:solidFill>
                <a:srgbClr val="FFFFFF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990850" y="293688"/>
            <a:ext cx="5640388" cy="1587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90850" y="2303463"/>
            <a:ext cx="5632449" cy="0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23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mtdata.ru/u30/photoCEBF/20724272256-0/original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r="46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477838" y="539750"/>
            <a:ext cx="4570412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7838" y="2138363"/>
            <a:ext cx="4570412" cy="3175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866775"/>
            <a:ext cx="4910137" cy="196691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/>
            <a:r>
              <a:rPr lang="ru-RU" altLang="en-US" cap="none" dirty="0" smtClean="0">
                <a:solidFill>
                  <a:schemeClr val="tx1"/>
                </a:solidFill>
              </a:rPr>
              <a:t>ПРОЕКТ </a:t>
            </a:r>
            <a:br>
              <a:rPr lang="ru-RU" altLang="en-US" cap="none" dirty="0" smtClean="0">
                <a:solidFill>
                  <a:schemeClr val="tx1"/>
                </a:solidFill>
              </a:rPr>
            </a:br>
            <a:r>
              <a:rPr lang="ru-RU" altLang="en-US" cap="none" dirty="0" smtClean="0">
                <a:solidFill>
                  <a:schemeClr val="tx1"/>
                </a:solidFill>
              </a:rPr>
              <a:t>«ЮЖНЫЙ ПОТОК»</a:t>
            </a:r>
            <a:br>
              <a:rPr lang="ru-RU" altLang="en-US" cap="none" dirty="0" smtClean="0">
                <a:solidFill>
                  <a:schemeClr val="tx1"/>
                </a:solidFill>
              </a:rPr>
            </a:br>
            <a:endParaRPr lang="en-US" altLang="en-US" cap="none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36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\\elcom.local\files\Маркетинг\База_графических_материалов\Фото_люди+оборудование\Coal_Mine_0797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0" y="8568"/>
            <a:ext cx="6038850" cy="6849432"/>
          </a:xfrm>
          <a:prstGeom prst="rect">
            <a:avLst/>
          </a:prstGeom>
          <a:gradFill flip="none" rotWithShape="1">
            <a:gsLst>
              <a:gs pos="36000">
                <a:schemeClr val="bg1">
                  <a:alpha val="45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5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73063" y="473075"/>
            <a:ext cx="5732462" cy="19653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/>
            <a:r>
              <a:rPr lang="ru-RU" altLang="en-US" cap="none" dirty="0" smtClean="0">
                <a:solidFill>
                  <a:srgbClr val="000000"/>
                </a:solidFill>
              </a:rPr>
              <a:t>ПРОЕКТ ДЛЯ СУЭК. «УРГАЛУГОЛЬ»</a:t>
            </a:r>
            <a:endParaRPr lang="en-US" altLang="en-US" cap="none" dirty="0" smtClean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73063" y="566738"/>
            <a:ext cx="5303837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3063" y="2251075"/>
            <a:ext cx="5303837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140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30F6476A-F452-4BAA-B26C-51F592F40306}" type="slidenum">
              <a:rPr lang="en-US" altLang="en-US" sz="800"/>
              <a:pPr/>
              <a:t>35</a:t>
            </a:fld>
            <a:endParaRPr lang="en-US" altLang="en-US" sz="800"/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950121"/>
            <a:ext cx="8623300" cy="5847494"/>
          </a:xfrm>
        </p:spPr>
        <p:txBody>
          <a:bodyPr/>
          <a:lstStyle/>
          <a:p>
            <a:pPr marL="85725" lvl="1" indent="0">
              <a:buNone/>
              <a:defRPr/>
            </a:pPr>
            <a:r>
              <a:rPr lang="ru-RU" b="1" dirty="0" smtClean="0"/>
              <a:t>Нефтегазовая отрасль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Соровскнефть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/>
              <a:t>Славнефть</a:t>
            </a:r>
            <a:r>
              <a:rPr lang="ru-RU" dirty="0"/>
              <a:t>-Мегионнефтегаз</a:t>
            </a:r>
            <a:r>
              <a:rPr lang="en-US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Ванкорнефть</a:t>
            </a:r>
            <a:r>
              <a:rPr lang="en-US" dirty="0"/>
              <a:t> </a:t>
            </a:r>
            <a:r>
              <a:rPr lang="ru-RU" dirty="0" smtClean="0"/>
              <a:t> </a:t>
            </a:r>
            <a:endParaRPr lang="ru-RU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/>
              <a:t>Нобель-Ойл </a:t>
            </a:r>
            <a:r>
              <a:rPr lang="ru-RU" dirty="0" smtClean="0"/>
              <a:t> </a:t>
            </a:r>
            <a:endParaRPr lang="ru-RU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/>
              <a:t>Аганнефтегазгеология</a:t>
            </a:r>
            <a:r>
              <a:rPr lang="en-US" dirty="0"/>
              <a:t>,</a:t>
            </a:r>
            <a:r>
              <a:rPr lang="ru-RU" dirty="0"/>
              <a:t> 2 м/р </a:t>
            </a:r>
            <a:r>
              <a:rPr lang="ru-RU" dirty="0" smtClean="0"/>
              <a:t>  </a:t>
            </a:r>
            <a:endParaRPr lang="ru-RU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Телекомнефтепродукт</a:t>
            </a:r>
            <a:r>
              <a:rPr lang="ru-RU" dirty="0" smtClean="0"/>
              <a:t>(стадия реализации)</a:t>
            </a:r>
            <a:endParaRPr lang="en-US" dirty="0" smtClean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Южный поток (стадия реализации)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Сила </a:t>
            </a:r>
            <a:r>
              <a:rPr lang="ru-RU" dirty="0"/>
              <a:t>С</a:t>
            </a:r>
            <a:r>
              <a:rPr lang="ru-RU" dirty="0" smtClean="0"/>
              <a:t>ибири (стадия ПИР)</a:t>
            </a:r>
          </a:p>
          <a:p>
            <a:pPr marL="85725" lvl="1" indent="0">
              <a:buNone/>
              <a:defRPr/>
            </a:pPr>
            <a:r>
              <a:rPr lang="ru-RU" b="1" dirty="0" err="1" smtClean="0"/>
              <a:t>Горнодобыча</a:t>
            </a:r>
            <a:endParaRPr lang="ru-RU" b="1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Васильевский Рудник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Ургал Уголь</a:t>
            </a:r>
          </a:p>
          <a:p>
            <a:pPr marL="85725" lvl="1" indent="0">
              <a:buNone/>
              <a:defRPr/>
            </a:pPr>
            <a:r>
              <a:rPr lang="ru-RU" b="1" dirty="0" smtClean="0"/>
              <a:t>Нефтехимическая промышленность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Уралоргсинтез</a:t>
            </a:r>
            <a:r>
              <a:rPr lang="ru-RU" dirty="0" smtClean="0"/>
              <a:t> (</a:t>
            </a:r>
            <a:r>
              <a:rPr lang="ru-RU" b="1" dirty="0" smtClean="0">
                <a:solidFill>
                  <a:srgbClr val="0063BE"/>
                </a:solidFill>
              </a:rPr>
              <a:t>АСВА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marL="85725" lvl="1" indent="0">
              <a:lnSpc>
                <a:spcPct val="150000"/>
              </a:lnSpc>
              <a:buNone/>
              <a:defRPr/>
            </a:pPr>
            <a:endParaRPr lang="ru-RU" b="1" dirty="0" smtClean="0">
              <a:solidFill>
                <a:srgbClr val="0063BE"/>
              </a:solidFill>
            </a:endParaRPr>
          </a:p>
          <a:p>
            <a:pPr marL="266700" lvl="1" indent="-1809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0063BE"/>
              </a:solidFill>
            </a:endParaRPr>
          </a:p>
          <a:p>
            <a:pPr marL="85725" lvl="1" indent="0">
              <a:lnSpc>
                <a:spcPct val="150000"/>
              </a:lnSpc>
              <a:buNone/>
              <a:defRPr/>
            </a:pPr>
            <a:endParaRPr lang="ru-RU" dirty="0" smtClean="0">
              <a:solidFill>
                <a:srgbClr val="0063BE"/>
              </a:solidFill>
            </a:endParaRPr>
          </a:p>
          <a:p>
            <a:pPr marL="266700" lvl="1" indent="-1809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endParaRPr lang="en-US" altLang="en-US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4463" y="187327"/>
            <a:ext cx="8102600" cy="48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3BE"/>
                </a:solidFill>
                <a:latin typeface="+mj-lt"/>
                <a:ea typeface="+mj-ea"/>
                <a:cs typeface="Univers LT Std 47 Cn Lt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r>
              <a:rPr lang="ru-RU" altLang="ru-RU" kern="0" dirty="0" smtClean="0"/>
              <a:t>РЕАЛИЗОВАННЫЕ </a:t>
            </a:r>
            <a:r>
              <a:rPr lang="ru-RU" altLang="ru-RU" kern="0" dirty="0"/>
              <a:t>проекты</a:t>
            </a:r>
            <a:endParaRPr lang="en-US" altLang="en-US" kern="0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8" y="1281112"/>
            <a:ext cx="3190517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300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30F6476A-F452-4BAA-B26C-51F592F40306}" type="slidenum">
              <a:rPr lang="en-US" altLang="en-US" sz="800"/>
              <a:pPr/>
              <a:t>36</a:t>
            </a:fld>
            <a:endParaRPr lang="en-US" altLang="en-US" sz="800"/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950120"/>
            <a:ext cx="8623300" cy="5362575"/>
          </a:xfrm>
        </p:spPr>
        <p:txBody>
          <a:bodyPr/>
          <a:lstStyle/>
          <a:p>
            <a:pPr marL="85725" lvl="1" indent="0">
              <a:buNone/>
              <a:defRPr/>
            </a:pPr>
            <a:r>
              <a:rPr lang="ru-RU" b="1" dirty="0" smtClean="0"/>
              <a:t> </a:t>
            </a:r>
            <a:endParaRPr lang="ru-RU" dirty="0" smtClean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endParaRPr lang="ru-RU" dirty="0" smtClean="0"/>
          </a:p>
          <a:p>
            <a:pPr marL="85725" lvl="1" indent="0">
              <a:buNone/>
              <a:defRPr/>
            </a:pPr>
            <a:r>
              <a:rPr lang="ru-RU" b="1" dirty="0" smtClean="0"/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pPr marL="85725" lvl="1" indent="0">
              <a:lnSpc>
                <a:spcPct val="150000"/>
              </a:lnSpc>
              <a:buNone/>
              <a:defRPr/>
            </a:pPr>
            <a:endParaRPr lang="ru-RU" b="1" dirty="0" smtClean="0">
              <a:solidFill>
                <a:srgbClr val="0063BE"/>
              </a:solidFill>
            </a:endParaRPr>
          </a:p>
          <a:p>
            <a:pPr marL="266700" lvl="1" indent="-1809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0063BE"/>
              </a:solidFill>
            </a:endParaRPr>
          </a:p>
          <a:p>
            <a:pPr marL="85725" lvl="1" indent="0">
              <a:lnSpc>
                <a:spcPct val="150000"/>
              </a:lnSpc>
              <a:buNone/>
              <a:defRPr/>
            </a:pPr>
            <a:endParaRPr lang="ru-RU" dirty="0" smtClean="0">
              <a:solidFill>
                <a:srgbClr val="0063BE"/>
              </a:solidFill>
            </a:endParaRPr>
          </a:p>
          <a:p>
            <a:pPr marL="266700" lvl="1" indent="-1809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endParaRPr lang="en-US" altLang="en-US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4463" y="187327"/>
            <a:ext cx="8102600" cy="48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3BE"/>
                </a:solidFill>
                <a:latin typeface="+mj-lt"/>
                <a:ea typeface="+mj-ea"/>
                <a:cs typeface="Univers LT Std 47 Cn Lt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r>
              <a:rPr lang="ru-RU" altLang="ru-RU" kern="0" dirty="0" smtClean="0"/>
              <a:t>РЕАЛИЗОВАННЫЕ </a:t>
            </a:r>
            <a:r>
              <a:rPr lang="ru-RU" altLang="ru-RU" kern="0" dirty="0"/>
              <a:t>проекты</a:t>
            </a:r>
            <a:endParaRPr lang="en-US" altLang="en-US" kern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4463" y="1328425"/>
            <a:ext cx="722249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МОЭСК</a:t>
            </a:r>
            <a:endParaRPr lang="en-US" sz="20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 Воркутинские электрические сети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rgbClr val="000000"/>
                </a:solidFill>
                <a:latin typeface="+mn-lt"/>
                <a:ea typeface="+mn-ea"/>
              </a:rPr>
              <a:t> МРСК 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Волги- Оренбургские электрические сети (запроектировано -стадия реализации)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МРСК Урала – Артемовские электрические сети (запроектировано)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Алтайэнерго (объект Бирюзовая </a:t>
            </a:r>
            <a:r>
              <a:rPr lang="ru-RU" sz="2000" dirty="0" err="1">
                <a:solidFill>
                  <a:srgbClr val="000000"/>
                </a:solidFill>
                <a:latin typeface="+mn-lt"/>
                <a:ea typeface="+mn-ea"/>
              </a:rPr>
              <a:t>катунь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, стадия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ea typeface="+mn-ea"/>
              </a:rPr>
              <a:t>реализации)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+mn-lt"/>
                <a:ea typeface="+mn-ea"/>
              </a:rPr>
              <a:t>SUZLON </a:t>
            </a:r>
            <a:r>
              <a:rPr lang="en-US" sz="2000" dirty="0" err="1">
                <a:solidFill>
                  <a:srgbClr val="000000"/>
                </a:solidFill>
                <a:latin typeface="+mn-lt"/>
                <a:ea typeface="+mn-ea"/>
              </a:rPr>
              <a:t>Energia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n-lt"/>
                <a:ea typeface="+mn-ea"/>
              </a:rPr>
              <a:t>Eólica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ru-RU" sz="2000" dirty="0" smtClean="0">
                <a:solidFill>
                  <a:srgbClr val="000000"/>
                </a:solidFill>
                <a:latin typeface="+mn-lt"/>
                <a:ea typeface="+mn-ea"/>
              </a:rPr>
              <a:t>Бразилия</a:t>
            </a:r>
            <a:endParaRPr lang="ru-RU" sz="20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0063BE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srgbClr val="000000"/>
                </a:solidFill>
                <a:latin typeface="+mn-lt"/>
                <a:ea typeface="+mn-ea"/>
              </a:rPr>
              <a:t>Cersul Cooperativa de Eletrificação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</a:br>
            <a:r>
              <a:rPr lang="pt-BR" sz="2000" dirty="0">
                <a:solidFill>
                  <a:srgbClr val="000000"/>
                </a:solidFill>
                <a:latin typeface="+mn-lt"/>
                <a:ea typeface="+mn-ea"/>
              </a:rPr>
              <a:t>Sul Catarinense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+mn-ea"/>
              </a:rPr>
              <a:t>, Бразилия</a:t>
            </a:r>
          </a:p>
        </p:txBody>
      </p:sp>
      <p:pic>
        <p:nvPicPr>
          <p:cNvPr id="7" name="Picture 2" descr="http://www.vbratske.ru/i/bratsk_news/129525272587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082638"/>
            <a:ext cx="310673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8701" y="863444"/>
            <a:ext cx="156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lvl="1" indent="0">
              <a:buNone/>
              <a:defRPr/>
            </a:pPr>
            <a:r>
              <a:rPr lang="ru-RU" b="1" dirty="0" smtClean="0"/>
              <a:t>Энергетика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4151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elcom.local\files\Маркетинг\База_графических_материалов\Фото_оборудования\Devic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94" y="4324350"/>
            <a:ext cx="3935885" cy="21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Rectangle 3"/>
          <p:cNvSpPr>
            <a:spLocks noGrp="1" noChangeArrowheads="1"/>
          </p:cNvSpPr>
          <p:nvPr>
            <p:ph idx="1"/>
          </p:nvPr>
        </p:nvSpPr>
        <p:spPr>
          <a:xfrm>
            <a:off x="125413" y="247650"/>
            <a:ext cx="6713537" cy="5619750"/>
          </a:xfrm>
        </p:spPr>
        <p:txBody>
          <a:bodyPr/>
          <a:lstStyle/>
          <a:p>
            <a:pPr marL="85725" lvl="1" indent="0">
              <a:lnSpc>
                <a:spcPct val="150000"/>
              </a:lnSpc>
              <a:buNone/>
              <a:defRPr/>
            </a:pPr>
            <a:endParaRPr lang="ru-RU" b="1" dirty="0" smtClean="0"/>
          </a:p>
          <a:p>
            <a:pPr marL="85725" lvl="1" indent="0">
              <a:lnSpc>
                <a:spcPct val="150000"/>
              </a:lnSpc>
              <a:buNone/>
              <a:defRPr/>
            </a:pPr>
            <a:r>
              <a:rPr lang="ru-RU" b="1" dirty="0" smtClean="0"/>
              <a:t>МЧС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Специальное управление МЧС</a:t>
            </a:r>
            <a:br>
              <a:rPr lang="ru-RU" dirty="0" smtClean="0"/>
            </a:br>
            <a:r>
              <a:rPr lang="ru-RU" dirty="0" smtClean="0"/>
              <a:t>в городе Ужур, Красноярский край</a:t>
            </a:r>
            <a:r>
              <a:rPr lang="en-US" dirty="0" smtClean="0"/>
              <a:t> (</a:t>
            </a:r>
            <a:r>
              <a:rPr lang="ru-RU" dirty="0" err="1" smtClean="0"/>
              <a:t>Элком</a:t>
            </a:r>
            <a:r>
              <a:rPr lang="ru-RU" dirty="0" smtClean="0"/>
              <a:t>+, Радиус-</a:t>
            </a:r>
            <a:r>
              <a:rPr lang="en-US" dirty="0" smtClean="0"/>
              <a:t>IP)</a:t>
            </a:r>
            <a:endParaRPr lang="ru-RU" dirty="0" smtClean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Оперативно-дежурная служба </a:t>
            </a:r>
            <a:r>
              <a:rPr lang="ru-RU" dirty="0" err="1" smtClean="0"/>
              <a:t>г.Томска</a:t>
            </a:r>
            <a:r>
              <a:rPr lang="ru-RU" dirty="0" smtClean="0"/>
              <a:t> (</a:t>
            </a:r>
            <a:r>
              <a:rPr lang="ru-RU" dirty="0" err="1" smtClean="0"/>
              <a:t>Элком</a:t>
            </a:r>
            <a:r>
              <a:rPr lang="ru-RU" dirty="0" smtClean="0"/>
              <a:t>+)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МЧС </a:t>
            </a:r>
            <a:r>
              <a:rPr lang="ru-RU" dirty="0"/>
              <a:t>по Ставропольскому краю (</a:t>
            </a:r>
            <a:r>
              <a:rPr lang="ru-RU" b="1" dirty="0">
                <a:solidFill>
                  <a:srgbClr val="0070C0"/>
                </a:solidFill>
              </a:rPr>
              <a:t>СТАВРАДИО</a:t>
            </a:r>
            <a:r>
              <a:rPr lang="ru-RU" dirty="0"/>
              <a:t>)  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/>
              <a:t>МЧС Республики Коми (</a:t>
            </a:r>
            <a:r>
              <a:rPr lang="ru-RU" b="1" dirty="0">
                <a:solidFill>
                  <a:srgbClr val="0070C0"/>
                </a:solidFill>
              </a:rPr>
              <a:t>НОРДКОМП</a:t>
            </a:r>
            <a:r>
              <a:rPr lang="ru-RU" dirty="0"/>
              <a:t>)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/>
              <a:t>ФСО России (</a:t>
            </a:r>
            <a:r>
              <a:rPr lang="ru-RU" b="1" dirty="0">
                <a:solidFill>
                  <a:srgbClr val="0070C0"/>
                </a:solidFill>
              </a:rPr>
              <a:t>САГА</a:t>
            </a:r>
            <a:r>
              <a:rPr lang="ru-RU" dirty="0"/>
              <a:t>)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/>
              <a:t>Южно-Курильская таможня (</a:t>
            </a:r>
            <a:r>
              <a:rPr lang="ru-RU" b="1" dirty="0">
                <a:solidFill>
                  <a:srgbClr val="0070C0"/>
                </a:solidFill>
              </a:rPr>
              <a:t>Крильон-Сервис</a:t>
            </a:r>
            <a:r>
              <a:rPr lang="ru-RU" dirty="0"/>
              <a:t>)</a:t>
            </a:r>
            <a:endParaRPr lang="en-US" dirty="0"/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Центр </a:t>
            </a:r>
            <a:r>
              <a:rPr lang="ru-RU" dirty="0"/>
              <a:t>мониторинга и управления нарядами (Безопасный город, </a:t>
            </a:r>
            <a:r>
              <a:rPr lang="ru-RU" dirty="0" smtClean="0"/>
              <a:t>Красноярск, </a:t>
            </a:r>
            <a:r>
              <a:rPr lang="ru-RU" dirty="0" err="1" smtClean="0"/>
              <a:t>Элком</a:t>
            </a:r>
            <a:r>
              <a:rPr lang="ru-RU" dirty="0" smtClean="0"/>
              <a:t>+)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err="1" smtClean="0"/>
              <a:t>Центрлес</a:t>
            </a:r>
            <a:r>
              <a:rPr lang="ru-RU" dirty="0"/>
              <a:t>, Московская область (</a:t>
            </a:r>
            <a:r>
              <a:rPr lang="ru-RU" b="1" dirty="0">
                <a:solidFill>
                  <a:srgbClr val="0070C0"/>
                </a:solidFill>
              </a:rPr>
              <a:t>НОРДКОМП</a:t>
            </a:r>
            <a:r>
              <a:rPr lang="ru-RU" dirty="0" smtClean="0"/>
              <a:t>)</a:t>
            </a:r>
            <a:endParaRPr lang="ru-RU" b="1" dirty="0" smtClean="0"/>
          </a:p>
          <a:p>
            <a:pPr marL="85725" lvl="1" indent="0">
              <a:buNone/>
              <a:defRPr/>
            </a:pPr>
            <a:endParaRPr lang="ru-RU" b="1" dirty="0" smtClean="0"/>
          </a:p>
          <a:p>
            <a:pPr marL="85725" lvl="1" indent="0">
              <a:buNone/>
              <a:defRPr/>
            </a:pPr>
            <a:r>
              <a:rPr lang="ru-RU" b="1" dirty="0" smtClean="0"/>
              <a:t>Спортивные комплексы</a:t>
            </a:r>
          </a:p>
          <a:p>
            <a:pPr marL="266700" lvl="1" indent="-180975">
              <a:buFont typeface="Arial" panose="020B0604020202020204" pitchFamily="34" charset="0"/>
              <a:buChar char="•"/>
              <a:defRPr/>
            </a:pPr>
            <a:r>
              <a:rPr lang="ru-RU" dirty="0" smtClean="0"/>
              <a:t>Открытие </a:t>
            </a:r>
            <a:r>
              <a:rPr lang="ru-RU" dirty="0"/>
              <a:t>арена</a:t>
            </a:r>
            <a:r>
              <a:rPr lang="ru-RU" b="1" dirty="0">
                <a:solidFill>
                  <a:srgbClr val="0063BE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</a:t>
            </a:r>
            <a:r>
              <a:rPr lang="ru-RU" b="1" dirty="0">
                <a:solidFill>
                  <a:srgbClr val="0063BE"/>
                </a:solidFill>
              </a:rPr>
              <a:t>САГА</a:t>
            </a:r>
            <a:r>
              <a:rPr lang="ru-RU" dirty="0">
                <a:solidFill>
                  <a:schemeClr val="tx1"/>
                </a:solidFill>
              </a:rPr>
              <a:t>)</a:t>
            </a:r>
          </a:p>
          <a:p>
            <a:pPr marL="266700" lvl="1" indent="-180975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dirty="0"/>
          </a:p>
          <a:p>
            <a:endParaRPr lang="en-US" altLang="en-US" dirty="0" smtClean="0"/>
          </a:p>
        </p:txBody>
      </p:sp>
      <p:sp>
        <p:nvSpPr>
          <p:cNvPr id="931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30F6476A-F452-4BAA-B26C-51F592F40306}" type="slidenum">
              <a:rPr lang="en-US" altLang="en-US" sz="800"/>
              <a:pPr/>
              <a:t>37</a:t>
            </a:fld>
            <a:endParaRPr lang="en-US" altLang="en-US" sz="80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4463" y="187327"/>
            <a:ext cx="8102600" cy="48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rgbClr val="0063BE"/>
                </a:solidFill>
                <a:latin typeface="+mj-lt"/>
                <a:ea typeface="+mj-ea"/>
                <a:cs typeface="Univers LT Std 47 Cn Lt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63BE"/>
                </a:solidFill>
                <a:latin typeface="Arial" charset="0"/>
                <a:ea typeface="ＭＳ Ｐゴシック" charset="-128"/>
                <a:cs typeface="ＭＳ Ｐゴシック" pitchFamily="-84" charset="-128"/>
              </a:defRPr>
            </a:lvl5pPr>
            <a:lvl6pPr marL="4572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6pPr>
            <a:lvl7pPr marL="9144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7pPr>
            <a:lvl8pPr marL="13716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8pPr>
            <a:lvl9pPr marL="1828800"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3BE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r>
              <a:rPr lang="ru-RU" altLang="ru-RU" kern="0" dirty="0" smtClean="0"/>
              <a:t>РЕАЛИЗОВАННЫЕ </a:t>
            </a:r>
            <a:r>
              <a:rPr lang="ru-RU" altLang="ru-RU" kern="0" dirty="0"/>
              <a:t>проекты</a:t>
            </a:r>
            <a:endParaRPr lang="en-US" altLang="en-US" kern="0" dirty="0"/>
          </a:p>
        </p:txBody>
      </p:sp>
    </p:spTree>
    <p:extLst>
      <p:ext uri="{BB962C8B-B14F-4D97-AF65-F5344CB8AC3E}">
        <p14:creationId xmlns:p14="http://schemas.microsoft.com/office/powerpoint/2010/main" val="214708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 txBox="1">
            <a:spLocks/>
          </p:cNvSpPr>
          <p:nvPr/>
        </p:nvSpPr>
        <p:spPr bwMode="auto">
          <a:xfrm>
            <a:off x="285750" y="184912"/>
            <a:ext cx="82296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kern="0" cap="all" dirty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Другие сегменты</a:t>
            </a:r>
            <a:endParaRPr lang="en-US" altLang="ru-RU" sz="4000" b="1" kern="0" cap="all" dirty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 bwMode="auto">
          <a:xfrm>
            <a:off x="107950" y="1125538"/>
            <a:ext cx="92170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Google Inc.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, США</a:t>
            </a:r>
            <a:endParaRPr lang="en-US" dirty="0" smtClean="0">
              <a:solidFill>
                <a:sysClr val="windowText" lastClr="000000"/>
              </a:solidFill>
              <a:latin typeface="Arial"/>
            </a:endParaRPr>
          </a:p>
          <a:p>
            <a:pPr marL="901700" lvl="2" indent="-177800">
              <a:spcAft>
                <a:spcPts val="300"/>
              </a:spcAf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7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5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сайтов</a:t>
            </a:r>
          </a:p>
          <a:p>
            <a:pPr marL="901700" lvl="2" indent="-177800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30 диспетчеров</a:t>
            </a:r>
          </a:p>
          <a:p>
            <a:pPr marL="901700" lvl="2" indent="-177800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800 абонентов</a:t>
            </a:r>
          </a:p>
          <a:p>
            <a:pPr lvl="1">
              <a:spcAft>
                <a:spcPts val="300"/>
              </a:spcAft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eBay Inc.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, США</a:t>
            </a: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Ряд крупнейших ИТ-компаний США</a:t>
            </a:r>
            <a:endParaRPr lang="en-US" dirty="0" smtClean="0">
              <a:solidFill>
                <a:sysClr val="windowText" lastClr="000000"/>
              </a:solidFill>
              <a:latin typeface="Arial"/>
            </a:endParaRP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Завод 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Procter &amp; Gamble, 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Великобритания</a:t>
            </a: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Завод 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Caterpillar, 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Бразилия</a:t>
            </a: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ЦБК  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Eldorado, 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Бразилия</a:t>
            </a: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Национальный ядерный центр, Казахстан</a:t>
            </a:r>
            <a:endParaRPr lang="en-US" dirty="0" smtClean="0">
              <a:solidFill>
                <a:sysClr val="windowText" lastClr="000000"/>
              </a:solidFill>
              <a:latin typeface="Arial"/>
            </a:endParaRP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Завод синтетического каучука,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Красноярск (Радиус- </a:t>
            </a:r>
            <a:r>
              <a:rPr lang="en-US" dirty="0" smtClean="0">
                <a:solidFill>
                  <a:sysClr val="windowText" lastClr="000000"/>
                </a:solidFill>
                <a:latin typeface="Arial"/>
              </a:rPr>
              <a:t>IP</a:t>
            </a: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)</a:t>
            </a:r>
          </a:p>
          <a:p>
            <a:pPr lvl="1">
              <a:spcAft>
                <a:spcPts val="300"/>
              </a:spcAft>
              <a:defRPr/>
            </a:pPr>
            <a:r>
              <a:rPr lang="ru-RU" dirty="0" smtClean="0">
                <a:solidFill>
                  <a:sysClr val="windowText" lastClr="000000"/>
                </a:solidFill>
                <a:latin typeface="Arial"/>
              </a:rPr>
              <a:t>Полистовский заповедник</a:t>
            </a:r>
          </a:p>
          <a:p>
            <a:pPr marL="457200" lvl="1" indent="0">
              <a:buFont typeface="Arial" charset="0"/>
              <a:buNone/>
              <a:defRPr/>
            </a:pPr>
            <a:endParaRPr lang="ru-RU" dirty="0" smtClean="0">
              <a:solidFill>
                <a:sysClr val="windowText" lastClr="000000"/>
              </a:solidFill>
              <a:latin typeface="Arial"/>
            </a:endParaRPr>
          </a:p>
          <a:p>
            <a:pPr lvl="1">
              <a:defRPr/>
            </a:pPr>
            <a:endParaRPr lang="ru-RU" dirty="0" smtClean="0">
              <a:solidFill>
                <a:sysClr val="windowText" lastClr="000000"/>
              </a:solidFill>
              <a:latin typeface="Arial"/>
            </a:endParaRPr>
          </a:p>
          <a:p>
            <a:pPr lvl="1">
              <a:defRPr/>
            </a:pPr>
            <a:endParaRPr lang="en-US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53252" name="Picture 4" descr="http://www.freelogovectors.net/wp-content/uploads/2011/05/p_and_g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2622550"/>
            <a:ext cx="2108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6" descr="http://www.logostage.com/logos/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433388"/>
            <a:ext cx="1854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4" descr="http://cdn3.digitaltrends.com/wp-content/uploads/2010/04/ebay_logo_in_off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1281113"/>
            <a:ext cx="1358900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8" descr="http://1.bp.blogspot.com/_UZImdYAiry8/Sel6IkRvj9I/AAAAAAAAQJM/mraRG6HoClY/s400/cat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8" t="17529" r="13177" b="18726"/>
          <a:stretch>
            <a:fillRect/>
          </a:stretch>
        </p:blipFill>
        <p:spPr bwMode="auto">
          <a:xfrm>
            <a:off x="7566025" y="4946650"/>
            <a:ext cx="14017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2" descr="http://www.k9stu.com/mototrbo/images/DMR%20MARC%20Logo%20x7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3919538"/>
            <a:ext cx="2097088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3740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7"/>
          <p:cNvSpPr>
            <a:spLocks noGrp="1" noChangeArrowheads="1"/>
          </p:cNvSpPr>
          <p:nvPr>
            <p:ph type="title"/>
          </p:nvPr>
        </p:nvSpPr>
        <p:spPr>
          <a:xfrm>
            <a:off x="149225" y="287338"/>
            <a:ext cx="8007350" cy="982662"/>
          </a:xfrm>
        </p:spPr>
        <p:txBody>
          <a:bodyPr/>
          <a:lstStyle/>
          <a:p>
            <a:r>
              <a:rPr lang="ru-RU" altLang="en-US" cap="none" dirty="0" smtClean="0"/>
              <a:t>СПАСИБО ЗА ВНИМАНИЕ!</a:t>
            </a:r>
            <a:endParaRPr lang="en-US" altLang="en-US" cap="none" dirty="0" smtClean="0"/>
          </a:p>
        </p:txBody>
      </p:sp>
      <p:sp>
        <p:nvSpPr>
          <p:cNvPr id="8909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33375" y="4212724"/>
            <a:ext cx="3634901" cy="1482725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smtClean="0">
                <a:solidFill>
                  <a:srgbClr val="0070C0"/>
                </a:solidFill>
                <a:hlinkClick r:id="rId3"/>
              </a:rPr>
              <a:t>www.radius-ip.ru</a:t>
            </a:r>
            <a:endParaRPr lang="ru-RU" dirty="0">
              <a:solidFill>
                <a:srgbClr val="0070C0"/>
              </a:solidFill>
            </a:endParaRP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>
                <a:solidFill>
                  <a:srgbClr val="0070C0"/>
                </a:solidFill>
                <a:hlinkClick r:id="rId4"/>
              </a:rPr>
              <a:t>www.smartptt.com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marL="0" indent="0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>
                <a:solidFill>
                  <a:srgbClr val="0070C0"/>
                </a:solidFill>
                <a:hlinkClick r:id="rId5"/>
              </a:rPr>
              <a:t>www.elcomplus.ru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9096" name="Slide Number Placeholder 3"/>
          <p:cNvSpPr>
            <a:spLocks noGrp="1"/>
          </p:cNvSpPr>
          <p:nvPr>
            <p:ph type="sldNum" sz="quarter" idx="16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6ED85C0F-64DB-4AB7-9A53-A608E87F4055}" type="slidenum">
              <a:rPr lang="en-US" altLang="en-US" sz="800"/>
              <a:pPr/>
              <a:t>39</a:t>
            </a:fld>
            <a:endParaRPr lang="en-US" altLang="en-US" sz="800"/>
          </a:p>
        </p:txBody>
      </p:sp>
      <p:sp>
        <p:nvSpPr>
          <p:cNvPr id="9" name="Text Placeholder 8"/>
          <p:cNvSpPr txBox="1">
            <a:spLocks/>
          </p:cNvSpPr>
          <p:nvPr/>
        </p:nvSpPr>
        <p:spPr bwMode="auto">
          <a:xfrm>
            <a:off x="247648" y="1714500"/>
            <a:ext cx="41243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3BE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ＭＳ Ｐゴシック" pitchFamily="-84" charset="-128"/>
              </a:defRPr>
            </a:lvl1pPr>
            <a:lvl2pPr marL="522288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3BE"/>
              </a:buClr>
              <a:buFont typeface="Arial" charset="0"/>
              <a:buChar char="-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795338" indent="-158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3BE"/>
              </a:buClr>
              <a:buFont typeface="Arial" charset="0"/>
              <a:buChar char="…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Алексей Коломак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0" kern="0" dirty="0" smtClean="0">
                <a:solidFill>
                  <a:prstClr val="black"/>
                </a:solidFill>
              </a:rPr>
              <a:t>ООО «</a:t>
            </a:r>
            <a:r>
              <a:rPr lang="ru-RU" sz="2000" b="0" kern="0" dirty="0" err="1" smtClean="0">
                <a:solidFill>
                  <a:prstClr val="black"/>
                </a:solidFill>
              </a:rPr>
              <a:t>Элком</a:t>
            </a:r>
            <a:r>
              <a:rPr lang="ru-RU" sz="2000" b="0" kern="0" dirty="0" smtClean="0">
                <a:solidFill>
                  <a:prstClr val="black"/>
                </a:solidFill>
              </a:rPr>
              <a:t>+»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sz="2000" b="0" kern="0" dirty="0" smtClean="0">
                <a:solidFill>
                  <a:prstClr val="black"/>
                </a:solidFill>
              </a:rPr>
              <a:t>г. Томск, пр.</a:t>
            </a:r>
            <a:r>
              <a:rPr lang="en-US" sz="2000" b="0" kern="0" dirty="0" smtClean="0">
                <a:solidFill>
                  <a:prstClr val="black"/>
                </a:solidFill>
              </a:rPr>
              <a:t> </a:t>
            </a:r>
            <a:r>
              <a:rPr lang="ru-RU" sz="2000" b="0" kern="0" dirty="0" smtClean="0">
                <a:solidFill>
                  <a:prstClr val="black"/>
                </a:solidFill>
              </a:rPr>
              <a:t>Фрунзе,</a:t>
            </a:r>
            <a:r>
              <a:rPr lang="en-US" sz="2000" b="0" kern="0" dirty="0" smtClean="0">
                <a:solidFill>
                  <a:prstClr val="black"/>
                </a:solidFill>
              </a:rPr>
              <a:t> 130</a:t>
            </a:r>
            <a:r>
              <a:rPr lang="ru-RU" sz="2000" b="0" kern="0" dirty="0" smtClean="0">
                <a:solidFill>
                  <a:prstClr val="black"/>
                </a:solidFill>
              </a:rPr>
              <a:t>а</a:t>
            </a:r>
            <a:r>
              <a:rPr lang="en-US" sz="2000" b="0" kern="0" dirty="0" smtClean="0">
                <a:solidFill>
                  <a:prstClr val="black"/>
                </a:solidFill>
              </a:rPr>
              <a:t> </a:t>
            </a:r>
            <a:endParaRPr lang="ru-RU" sz="2000" b="0" kern="0" dirty="0" smtClean="0">
              <a:solidFill>
                <a:prstClr val="black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ru-RU" sz="2000" b="0" kern="0" dirty="0" smtClean="0">
                <a:solidFill>
                  <a:prstClr val="black"/>
                </a:solidFill>
              </a:rPr>
              <a:t>Тел./Факс: (3822) 522-511</a:t>
            </a:r>
          </a:p>
        </p:txBody>
      </p:sp>
      <p:pic>
        <p:nvPicPr>
          <p:cNvPr id="15" name="Picture 4" descr="\\elcom.local\files\Маркетинг\База_графических_материалов\Логотипы\Радиус-IP\Логотип Радиус-I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99" y="1714500"/>
            <a:ext cx="2858552" cy="7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\\elcom.local\files\Маркетинг\База_графических_материалов\Логотипы\SmartPTT\Logo_SmartPTT_прозрачный фон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99" y="3023102"/>
            <a:ext cx="2858552" cy="13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IvaschenkoNV\Desktop\Лого Элком+(прозрачный фон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99" y="4837897"/>
            <a:ext cx="2858552" cy="8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01" charset="-128"/>
              </a:defRPr>
            </a:lvl9pPr>
          </a:lstStyle>
          <a:p>
            <a:r>
              <a:rPr lang="en-US" altLang="en-US" sz="800"/>
              <a:t>PAGE </a:t>
            </a:r>
            <a:fld id="{EB022966-622A-4BB9-82ED-84160CD8D565}" type="slidenum">
              <a:rPr lang="en-US" altLang="en-US" sz="800"/>
              <a:pPr/>
              <a:t>4</a:t>
            </a:fld>
            <a:endParaRPr lang="en-US" altLang="en-US" sz="80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192088"/>
            <a:ext cx="8007350" cy="588962"/>
          </a:xfrm>
        </p:spPr>
        <p:txBody>
          <a:bodyPr/>
          <a:lstStyle/>
          <a:p>
            <a:r>
              <a:rPr lang="ru-RU" altLang="en-US" cap="none" dirty="0" smtClean="0"/>
              <a:t>О КОМПАНИИ ЭЛКОМ+</a:t>
            </a:r>
            <a:endParaRPr lang="en-US" altLang="en-US" cap="none" dirty="0" smtClean="0"/>
          </a:p>
        </p:txBody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838201"/>
            <a:ext cx="6772275" cy="5705474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Направления деятельности</a:t>
            </a:r>
            <a:r>
              <a:rPr lang="ru-RU" altLang="ru-RU" dirty="0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:</a:t>
            </a:r>
            <a:endParaRPr lang="en-US" altLang="ru-RU" dirty="0" smtClean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  <a:p>
            <a:pPr marL="0" indent="0">
              <a:buNone/>
            </a:pPr>
            <a:r>
              <a:rPr lang="ru-RU" altLang="ru-RU" dirty="0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Компания является субъектом среднего предпринимательства</a:t>
            </a:r>
            <a:endParaRPr lang="en-US" altLang="ru-RU" dirty="0" smtClean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800" b="0" dirty="0">
                <a:latin typeface="+mj-lt"/>
                <a:ea typeface="+mj-ea"/>
                <a:cs typeface="Univers LT Std 47 Cn Lt"/>
              </a:rPr>
              <a:t>Разработка программного обеспечения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800" b="0" dirty="0">
                <a:latin typeface="+mj-lt"/>
                <a:ea typeface="+mj-ea"/>
                <a:cs typeface="Univers LT Std 47 Cn Lt"/>
              </a:rPr>
              <a:t>Создание систем цифровой радиосвязи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800" b="0" dirty="0">
                <a:latin typeface="+mj-lt"/>
                <a:ea typeface="+mj-ea"/>
                <a:cs typeface="Univers LT Std 47 Cn Lt"/>
              </a:rPr>
              <a:t>Создание систем промышленной </a:t>
            </a:r>
            <a:r>
              <a:rPr lang="ru-RU" altLang="en-US" sz="1800" b="0" dirty="0" smtClean="0">
                <a:latin typeface="+mj-lt"/>
                <a:ea typeface="+mj-ea"/>
                <a:cs typeface="Univers LT Std 47 Cn Lt"/>
              </a:rPr>
              <a:t>автоматизации</a:t>
            </a:r>
            <a:endParaRPr lang="en-US" altLang="en-US" sz="1800" b="0" dirty="0" smtClean="0"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en-US" sz="1800" b="0" dirty="0" smtClean="0">
                <a:latin typeface="+mj-lt"/>
                <a:ea typeface="+mj-ea"/>
                <a:cs typeface="Univers LT Std 47 Cn Lt"/>
              </a:rPr>
              <a:t>Проектирование систем связи и АСУ ТП</a:t>
            </a:r>
          </a:p>
          <a:p>
            <a:pPr marL="0" indent="0">
              <a:buNone/>
            </a:pPr>
            <a:r>
              <a:rPr lang="ru-RU" altLang="ru-RU" dirty="0" err="1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Элком</a:t>
            </a:r>
            <a:r>
              <a:rPr lang="ru-RU" altLang="ru-RU" dirty="0" smtClean="0">
                <a:solidFill>
                  <a:srgbClr val="0063BE"/>
                </a:solidFill>
                <a:latin typeface="+mj-lt"/>
                <a:ea typeface="+mj-ea"/>
                <a:cs typeface="Univers LT Std 47 Cn Lt"/>
              </a:rPr>
              <a:t>+ это:</a:t>
            </a:r>
            <a:endParaRPr lang="ru-RU" altLang="ru-RU" dirty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  <a:p>
            <a:pPr>
              <a:buClr>
                <a:schemeClr val="tx2"/>
              </a:buClr>
              <a:buSzPct val="70000"/>
            </a:pPr>
            <a:r>
              <a:rPr lang="ru-RU" sz="1800" b="0" dirty="0">
                <a:latin typeface="+mj-lt"/>
                <a:ea typeface="+mj-ea"/>
                <a:cs typeface="Univers LT Std 47 Cn Lt"/>
              </a:rPr>
              <a:t>2</a:t>
            </a:r>
            <a:r>
              <a:rPr lang="en-US" sz="1800" b="0" dirty="0">
                <a:latin typeface="+mj-lt"/>
                <a:ea typeface="+mj-ea"/>
                <a:cs typeface="Univers LT Std 47 Cn Lt"/>
              </a:rPr>
              <a:t>2</a:t>
            </a:r>
            <a:r>
              <a:rPr lang="ru-RU" sz="1800" b="0" dirty="0">
                <a:latin typeface="+mj-lt"/>
                <a:ea typeface="+mj-ea"/>
                <a:cs typeface="Univers LT Std 47 Cn Lt"/>
              </a:rPr>
              <a:t>0 сотрудников</a:t>
            </a:r>
          </a:p>
          <a:p>
            <a:pPr>
              <a:buClr>
                <a:schemeClr val="tx2"/>
              </a:buClr>
              <a:buSzPct val="70000"/>
            </a:pPr>
            <a:r>
              <a:rPr lang="ru-RU" sz="1800" b="0" dirty="0">
                <a:latin typeface="+mj-lt"/>
                <a:ea typeface="+mj-ea"/>
                <a:cs typeface="Univers LT Std 47 Cn Lt"/>
              </a:rPr>
              <a:t>Официальный дистрибьютор и системный партнер компании </a:t>
            </a:r>
            <a:r>
              <a:rPr lang="en-US" sz="1800" b="0" dirty="0">
                <a:latin typeface="+mj-lt"/>
                <a:ea typeface="+mj-ea"/>
                <a:cs typeface="Univers LT Std 47 Cn Lt"/>
              </a:rPr>
              <a:t>Motorola</a:t>
            </a:r>
            <a:r>
              <a:rPr lang="ru-RU" sz="1800" b="0" dirty="0">
                <a:latin typeface="+mj-lt"/>
                <a:ea typeface="+mj-ea"/>
                <a:cs typeface="Univers LT Std 47 Cn Lt"/>
              </a:rPr>
              <a:t> </a:t>
            </a:r>
            <a:r>
              <a:rPr lang="en-US" sz="1800" b="0" dirty="0">
                <a:latin typeface="+mj-lt"/>
                <a:ea typeface="+mj-ea"/>
                <a:cs typeface="Univers LT Std 47 Cn Lt"/>
              </a:rPr>
              <a:t>Solutions</a:t>
            </a:r>
            <a:endParaRPr lang="ru-RU" sz="1800" b="0" dirty="0">
              <a:latin typeface="+mj-lt"/>
              <a:ea typeface="+mj-ea"/>
              <a:cs typeface="Univers LT Std 47 Cn Lt"/>
            </a:endParaRPr>
          </a:p>
          <a:p>
            <a:pPr>
              <a:buClr>
                <a:schemeClr val="tx2"/>
              </a:buClr>
              <a:buSzPct val="70000"/>
            </a:pPr>
            <a:r>
              <a:rPr lang="ru-RU" sz="1800" b="0" dirty="0">
                <a:latin typeface="+mj-lt"/>
                <a:ea typeface="+mj-ea"/>
                <a:cs typeface="Univers LT Std 47 Cn Lt"/>
              </a:rPr>
              <a:t>Резидент Томской технико-внедренческой зоны</a:t>
            </a:r>
          </a:p>
          <a:p>
            <a:pPr>
              <a:buClr>
                <a:schemeClr val="tx2"/>
              </a:buClr>
              <a:buSzPct val="70000"/>
            </a:pPr>
            <a:r>
              <a:rPr lang="ru-RU" sz="1800" b="0" dirty="0">
                <a:latin typeface="+mj-lt"/>
                <a:ea typeface="+mj-ea"/>
                <a:cs typeface="Univers LT Std 47 Cn Lt"/>
              </a:rPr>
              <a:t>Поставка диспетчерского ПО собственной разработки в 50+ стран мира </a:t>
            </a:r>
          </a:p>
          <a:p>
            <a:pPr>
              <a:buClr>
                <a:schemeClr val="tx2"/>
              </a:buClr>
              <a:buSzPct val="70000"/>
            </a:pPr>
            <a:r>
              <a:rPr lang="ru-RU" sz="1800" b="0" dirty="0">
                <a:latin typeface="+mj-lt"/>
                <a:ea typeface="+mj-ea"/>
                <a:cs typeface="Univers LT Std 47 Cn Lt"/>
              </a:rPr>
              <a:t>Разработка решений для радиосвязи и АСУТП</a:t>
            </a:r>
          </a:p>
          <a:p>
            <a:pPr>
              <a:buClr>
                <a:schemeClr val="tx2"/>
              </a:buClr>
              <a:buSzPct val="70000"/>
            </a:pPr>
            <a:r>
              <a:rPr lang="ru-RU" sz="1800" dirty="0">
                <a:latin typeface="+mj-lt"/>
                <a:ea typeface="+mj-ea"/>
                <a:cs typeface="Univers LT Std 47 Cn Lt"/>
              </a:rPr>
              <a:t>Офисы</a:t>
            </a:r>
            <a:r>
              <a:rPr lang="ru-RU" sz="1800" b="0" dirty="0">
                <a:latin typeface="+mj-lt"/>
                <a:ea typeface="+mj-ea"/>
                <a:cs typeface="Univers LT Std 47 Cn Lt"/>
              </a:rPr>
              <a:t>: Томск, Москва, </a:t>
            </a:r>
            <a:r>
              <a:rPr lang="ru-RU" sz="1800" b="0" dirty="0" smtClean="0">
                <a:latin typeface="+mj-lt"/>
                <a:ea typeface="+mj-ea"/>
                <a:cs typeface="Univers LT Std 47 Cn Lt"/>
              </a:rPr>
              <a:t>Иркутск </a:t>
            </a:r>
            <a:endParaRPr lang="ru-RU" sz="1800" b="0" dirty="0"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ru-RU" sz="1800" dirty="0">
              <a:solidFill>
                <a:srgbClr val="0063BE"/>
              </a:solidFill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1800" b="0" dirty="0"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00" b="0" dirty="0" smtClean="0"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sz="1800" b="0" dirty="0">
              <a:latin typeface="+mj-lt"/>
              <a:ea typeface="+mj-ea"/>
              <a:cs typeface="Univers LT Std 47 Cn Lt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altLang="en-US" sz="1800" b="0" dirty="0">
              <a:latin typeface="+mj-lt"/>
              <a:ea typeface="+mj-ea"/>
              <a:cs typeface="Univers LT Std 47 Cn Lt"/>
            </a:endParaRPr>
          </a:p>
          <a:p>
            <a:pPr marL="0" indent="0">
              <a:buNone/>
            </a:pPr>
            <a:endParaRPr lang="en-US" altLang="en-US" dirty="0">
              <a:solidFill>
                <a:srgbClr val="0063BE"/>
              </a:solidFill>
              <a:latin typeface="+mj-lt"/>
              <a:ea typeface="+mj-ea"/>
              <a:cs typeface="Univers LT Std 47 Cn Lt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638" y="933450"/>
            <a:ext cx="162276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4156075"/>
            <a:ext cx="15224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638" y="2952750"/>
            <a:ext cx="1622762" cy="90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cap="none" dirty="0"/>
              <a:t>О КОМПАНИИ ЭЛКОМ+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61925" y="933450"/>
            <a:ext cx="6632575" cy="5753099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dirty="0">
                <a:solidFill>
                  <a:srgbClr val="0063BE"/>
                </a:solidFill>
                <a:cs typeface="Univers LT Std 47 Cn Lt"/>
              </a:rPr>
              <a:t>Собственные разработки </a:t>
            </a:r>
            <a:r>
              <a:rPr lang="ru-RU" dirty="0" err="1">
                <a:solidFill>
                  <a:srgbClr val="0063BE"/>
                </a:solidFill>
                <a:cs typeface="Univers LT Std 47 Cn Lt"/>
              </a:rPr>
              <a:t>Элком</a:t>
            </a:r>
            <a:r>
              <a:rPr lang="ru-RU" dirty="0" smtClean="0">
                <a:solidFill>
                  <a:srgbClr val="0063BE"/>
                </a:solidFill>
                <a:cs typeface="Univers LT Std 47 Cn Lt"/>
              </a:rPr>
              <a:t>+</a:t>
            </a:r>
            <a:endParaRPr lang="en-US" dirty="0" smtClean="0">
              <a:solidFill>
                <a:srgbClr val="0063BE"/>
              </a:solidFill>
              <a:cs typeface="Univers LT Std 47 Cn Lt"/>
            </a:endParaRP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ru-RU" sz="800" dirty="0">
              <a:solidFill>
                <a:srgbClr val="0070C0"/>
              </a:solidFill>
              <a:latin typeface="Verdana"/>
            </a:endParaRPr>
          </a:p>
          <a:p>
            <a:pPr marL="0" lvl="1" indent="2667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b="1" dirty="0">
                <a:solidFill>
                  <a:srgbClr val="0063BE"/>
                </a:solidFill>
                <a:cs typeface="Univers LT Std 47 Cn Lt"/>
              </a:rPr>
              <a:t>ЭЛТА-ТМ - система линейной телемеханики</a:t>
            </a:r>
            <a:endParaRPr lang="en-US" sz="1800" b="1" dirty="0">
              <a:solidFill>
                <a:srgbClr val="0063BE"/>
              </a:solidFill>
              <a:cs typeface="Univers LT Std 47 Cn Lt"/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Строится на контроллерах </a:t>
            </a:r>
            <a:r>
              <a:rPr lang="en-US" sz="1600" dirty="0">
                <a:solidFill>
                  <a:schemeClr val="tx1"/>
                </a:solidFill>
                <a:cs typeface="Univers LT Std 47 Cn Lt"/>
              </a:rPr>
              <a:t>ACE3600/</a:t>
            </a:r>
            <a:r>
              <a:rPr lang="en-US" sz="1600" dirty="0" err="1">
                <a:solidFill>
                  <a:schemeClr val="tx1"/>
                </a:solidFill>
                <a:cs typeface="Univers LT Std 47 Cn Lt"/>
              </a:rPr>
              <a:t>Moscad</a:t>
            </a:r>
            <a:r>
              <a:rPr lang="en-US" sz="1600" dirty="0">
                <a:solidFill>
                  <a:schemeClr val="tx1"/>
                </a:solidFill>
                <a:cs typeface="Univers LT Std 47 Cn Lt"/>
              </a:rPr>
              <a:t> (Motorola)</a:t>
            </a:r>
            <a:endParaRPr lang="ru-RU" sz="1600" dirty="0">
              <a:solidFill>
                <a:schemeClr val="tx1"/>
              </a:solidFill>
              <a:cs typeface="Univers LT Std 47 Cn Lt"/>
            </a:endParaRP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Успешные межведомственные испытания в Газпроме</a:t>
            </a:r>
          </a:p>
          <a:p>
            <a:pPr marL="0" lvl="1" indent="266700">
              <a:lnSpc>
                <a:spcPct val="100000"/>
              </a:lnSpc>
              <a:spcAft>
                <a:spcPts val="0"/>
              </a:spcAft>
              <a:defRPr/>
            </a:pPr>
            <a:endParaRPr lang="ru-RU" sz="800" b="1" dirty="0">
              <a:solidFill>
                <a:srgbClr val="0070C0"/>
              </a:solidFill>
              <a:latin typeface="Verdana"/>
            </a:endParaRPr>
          </a:p>
          <a:p>
            <a:pPr marL="0" lvl="1" indent="2667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800" b="1" dirty="0">
                <a:solidFill>
                  <a:srgbClr val="0063BE"/>
                </a:solidFill>
                <a:cs typeface="Univers LT Std 47 Cn Lt"/>
              </a:rPr>
              <a:t>SmartPTT</a:t>
            </a:r>
            <a:r>
              <a:rPr lang="ru-RU" sz="1800" b="1" dirty="0">
                <a:solidFill>
                  <a:srgbClr val="0063BE"/>
                </a:solidFill>
                <a:cs typeface="Univers LT Std 47 Cn Lt"/>
              </a:rPr>
              <a:t> - программное приложение для </a:t>
            </a:r>
            <a:r>
              <a:rPr lang="en-US" sz="1800" b="1" dirty="0">
                <a:solidFill>
                  <a:srgbClr val="0063BE"/>
                </a:solidFill>
                <a:cs typeface="Univers LT Std 47 Cn Lt"/>
              </a:rPr>
              <a:t>MOTOTRBO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Поставляется в более </a:t>
            </a:r>
            <a:r>
              <a:rPr lang="ru-RU" sz="1600" dirty="0" smtClean="0">
                <a:solidFill>
                  <a:schemeClr val="tx1"/>
                </a:solidFill>
                <a:cs typeface="Univers LT Std 47 Cn Lt"/>
              </a:rPr>
              <a:t>50 </a:t>
            </a: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стран мира 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Успешные межведомственные испытания в Газпроме</a:t>
            </a:r>
          </a:p>
          <a:p>
            <a:pPr marL="0" lvl="1" indent="0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Рекомендована к применению в Газпроме</a:t>
            </a:r>
          </a:p>
          <a:p>
            <a:pPr marL="0" lvl="1" indent="266700">
              <a:lnSpc>
                <a:spcPct val="100000"/>
              </a:lnSpc>
              <a:spcAft>
                <a:spcPts val="0"/>
              </a:spcAft>
              <a:defRPr/>
            </a:pPr>
            <a:endParaRPr lang="ru-RU" sz="800" b="1" dirty="0">
              <a:solidFill>
                <a:srgbClr val="0070C0"/>
              </a:solidFill>
              <a:latin typeface="Verdana"/>
            </a:endParaRPr>
          </a:p>
          <a:p>
            <a:pPr marL="0" lvl="1" indent="2667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800" b="1" dirty="0">
                <a:solidFill>
                  <a:srgbClr val="0063BE"/>
                </a:solidFill>
                <a:cs typeface="Univers LT Std 47 Cn Lt"/>
              </a:rPr>
              <a:t>Радиус-IP - система диспетчерской радиосвязи на </a:t>
            </a:r>
            <a:r>
              <a:rPr lang="en-US" sz="1800" b="1" dirty="0">
                <a:solidFill>
                  <a:srgbClr val="0063BE"/>
                </a:solidFill>
                <a:cs typeface="Univers LT Std 47 Cn Lt"/>
              </a:rPr>
              <a:t>MOTOTRBO</a:t>
            </a:r>
            <a:endParaRPr lang="ru-RU" sz="1800" b="1" dirty="0">
              <a:solidFill>
                <a:srgbClr val="0063BE"/>
              </a:solidFill>
              <a:cs typeface="Univers LT Std 47 Cn Lt"/>
            </a:endParaRPr>
          </a:p>
          <a:p>
            <a:pPr marL="0" lvl="1" indent="0"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Успешные межведомственные испытания в Газпроме</a:t>
            </a:r>
          </a:p>
          <a:p>
            <a:pPr marL="0" lvl="1" indent="0"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Рекомендована к применению в Газпроме</a:t>
            </a:r>
          </a:p>
          <a:p>
            <a:pPr marL="0" lvl="1" indent="0"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Успешные испытания в МЧС</a:t>
            </a:r>
          </a:p>
          <a:p>
            <a:pPr marL="0" lvl="1" indent="0">
              <a:spcAft>
                <a:spcPts val="0"/>
              </a:spcAft>
              <a:buNone/>
              <a:defRPr/>
            </a:pPr>
            <a:r>
              <a:rPr lang="ru-RU" sz="1600" dirty="0">
                <a:solidFill>
                  <a:schemeClr val="tx1"/>
                </a:solidFill>
                <a:cs typeface="Univers LT Std 47 Cn Lt"/>
              </a:rPr>
              <a:t>Успешные испытания в Аэропорту Толмачево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 altLang="en-US" smtClean="0"/>
              <a:t>PAGE </a:t>
            </a:r>
            <a:fld id="{2056988C-642F-4C86-8487-F32EEFF49BAC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3074" name="Picture 2" descr="\\elcom.local\files\Маркетинг\База_графических_материалов\Логотипы\ЭЛТА\Лого ЭЛТА-ТМ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1263650"/>
            <a:ext cx="1908900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elcom.local\files\Маркетинг\База_графических_материалов\Логотипы\SmartPTT\Logo_SmartPTT_прозрачный фо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5" y="2497139"/>
            <a:ext cx="2063749" cy="10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elcom.local\files\Маркетинг\База_графических_материалов\Логотипы\Радиус-IP\Логотип Радиус-I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3956051"/>
            <a:ext cx="2228849" cy="58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92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46100" y="1482411"/>
            <a:ext cx="8248650" cy="5080314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b="1" dirty="0" smtClean="0"/>
          </a:p>
          <a:p>
            <a:pPr>
              <a:defRPr/>
            </a:pPr>
            <a:r>
              <a:rPr lang="ru-RU" sz="2800" b="1" dirty="0" smtClean="0"/>
              <a:t>Задачи в Развитии лесного хозяйства</a:t>
            </a:r>
          </a:p>
          <a:p>
            <a:pPr>
              <a:defRPr/>
            </a:pPr>
            <a:endParaRPr lang="ru-RU" sz="28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 Охрана лесов от пожаров</a:t>
            </a:r>
            <a:endParaRPr lang="ru-RU" sz="2000" dirty="0"/>
          </a:p>
          <a:p>
            <a:pPr>
              <a:defRPr/>
            </a:pPr>
            <a:r>
              <a:rPr lang="ru-RU" sz="2000" dirty="0" smtClean="0"/>
              <a:t> </a:t>
            </a: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sz="2000" b="1" dirty="0" smtClean="0"/>
              <a:t>П</a:t>
            </a:r>
            <a:r>
              <a:rPr lang="ru-RU" sz="2000" dirty="0" smtClean="0"/>
              <a:t>овышение </a:t>
            </a:r>
            <a:r>
              <a:rPr lang="ru-RU" sz="2000" dirty="0"/>
              <a:t>эффективности профилактики, обнаружения и </a:t>
            </a:r>
            <a:r>
              <a:rPr lang="ru-RU" sz="2000" dirty="0" smtClean="0"/>
              <a:t>тушения </a:t>
            </a:r>
            <a:r>
              <a:rPr lang="ru-RU" sz="2000" dirty="0"/>
              <a:t>лесных пожаров</a:t>
            </a:r>
          </a:p>
          <a:p>
            <a:endParaRPr lang="ru-RU" sz="2000" dirty="0" smtClean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М</a:t>
            </a:r>
            <a:r>
              <a:rPr lang="ru-RU" sz="2000" dirty="0" smtClean="0"/>
              <a:t>инимизация </a:t>
            </a:r>
            <a:r>
              <a:rPr lang="ru-RU" sz="2000" dirty="0"/>
              <a:t>социально экологического ущерба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 </a:t>
            </a:r>
            <a:r>
              <a:rPr lang="ru-RU" sz="2000" dirty="0" smtClean="0"/>
              <a:t>Предотвращения </a:t>
            </a:r>
            <a:r>
              <a:rPr lang="ru-RU" sz="2000" dirty="0"/>
              <a:t>ЧС и сохранения и повышения безопасности жизни </a:t>
            </a:r>
            <a:r>
              <a:rPr lang="ru-RU" sz="2000" dirty="0" smtClean="0"/>
              <a:t>людей</a:t>
            </a:r>
          </a:p>
          <a:p>
            <a:pPr algn="just">
              <a:defRPr/>
            </a:pP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Обеспечение </a:t>
            </a:r>
            <a:r>
              <a:rPr lang="ru-RU" sz="2000" dirty="0"/>
              <a:t>природоохранных мероприятий</a:t>
            </a:r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ru-RU" sz="2000" b="1" kern="0" dirty="0" smtClean="0">
              <a:solidFill>
                <a:srgbClr val="FFFFFF">
                  <a:lumMod val="50000"/>
                </a:srgb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8915" name="Рисунок 5" descr="Логотип_Радиус_IP_Конечный_вариан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4" y="144464"/>
            <a:ext cx="5338762" cy="11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17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77850" y="1895475"/>
            <a:ext cx="8248650" cy="466725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b="1" dirty="0"/>
              <a:t>У</a:t>
            </a:r>
            <a:r>
              <a:rPr lang="ru-RU" sz="2000" b="1" dirty="0" smtClean="0"/>
              <a:t>правление </a:t>
            </a:r>
            <a:r>
              <a:rPr lang="ru-RU" sz="2000" b="1" dirty="0"/>
              <a:t>и обеспечение контроля </a:t>
            </a:r>
            <a:r>
              <a:rPr lang="ru-RU" sz="2000" b="1" dirty="0" smtClean="0"/>
              <a:t>процессов с целью </a:t>
            </a:r>
            <a:r>
              <a:rPr lang="ru-RU" sz="2000" dirty="0"/>
              <a:t>оптимизации работы лесничеств и повышение эффективности работы лесного </a:t>
            </a:r>
            <a:r>
              <a:rPr lang="ru-RU" sz="2000" dirty="0" smtClean="0"/>
              <a:t>хозяйства</a:t>
            </a:r>
            <a:endParaRPr lang="ru-RU" sz="2000" dirty="0"/>
          </a:p>
          <a:p>
            <a:pPr>
              <a:defRPr/>
            </a:pPr>
            <a:endParaRPr lang="ru-RU" sz="2000" dirty="0" smtClean="0"/>
          </a:p>
          <a:p>
            <a:r>
              <a:rPr lang="ru-RU" sz="2000" b="1" dirty="0"/>
              <a:t>Снижение времени восстановления в случае </a:t>
            </a:r>
            <a:r>
              <a:rPr lang="ru-RU" sz="2000" b="1" dirty="0" smtClean="0"/>
              <a:t>аварий </a:t>
            </a:r>
            <a:r>
              <a:rPr lang="ru-RU" sz="2000" b="1" dirty="0"/>
              <a:t>время установления вызова менее 0.5 сек</a:t>
            </a:r>
            <a:endParaRPr lang="ru-RU" sz="2000" dirty="0"/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/>
              <a:t>возможность обеспечения диспетчером групповых, общих, аварийных </a:t>
            </a:r>
            <a:r>
              <a:rPr lang="ru-RU" sz="2000" dirty="0" smtClean="0"/>
              <a:t>вызовов</a:t>
            </a:r>
          </a:p>
          <a:p>
            <a:pPr>
              <a:defRPr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ru-RU" sz="2000" dirty="0" smtClean="0"/>
              <a:t> </a:t>
            </a:r>
            <a:r>
              <a:rPr lang="ru-RU" sz="2000" b="1" dirty="0" smtClean="0"/>
              <a:t> </a:t>
            </a:r>
            <a:r>
              <a:rPr lang="ru-RU" sz="2000" b="1" dirty="0"/>
              <a:t>Снижение рисков здоровью работников и тяжести последствий травм.</a:t>
            </a:r>
            <a:endParaRPr lang="ru-RU" sz="2000" dirty="0"/>
          </a:p>
          <a:p>
            <a:pPr>
              <a:defRPr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ru-RU" sz="2000" dirty="0"/>
          </a:p>
          <a:p>
            <a:pPr marL="342900" indent="-342900" algn="just">
              <a:buFont typeface="Wingdings" panose="05000000000000000000" pitchFamily="2" charset="2"/>
              <a:buChar char="§"/>
              <a:defRPr/>
            </a:pPr>
            <a:endParaRPr lang="ru-RU" sz="2000" b="1" kern="0" dirty="0" smtClean="0">
              <a:solidFill>
                <a:srgbClr val="FFFFFF">
                  <a:lumMod val="50000"/>
                </a:srgb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8915" name="Рисунок 5" descr="Логотип_Радиус_IP_Конечный_вариан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309564"/>
            <a:ext cx="5338762" cy="11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019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7" descr="диспет. радиосвязь(Радиус IP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4" y="832930"/>
            <a:ext cx="354171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-119570"/>
            <a:ext cx="79438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ru-RU" sz="2400" b="1" kern="0" dirty="0">
                <a:solidFill>
                  <a:srgbClr val="003399"/>
                </a:solidFill>
                <a:latin typeface="Verdana" pitchFamily="34" charset="0"/>
                <a:ea typeface="+mj-ea"/>
                <a:cs typeface="+mj-cs"/>
              </a:rPr>
              <a:t/>
            </a:r>
            <a:br>
              <a:rPr lang="ru-RU" sz="2400" b="1" kern="0" dirty="0">
                <a:solidFill>
                  <a:srgbClr val="003399"/>
                </a:solidFill>
                <a:latin typeface="Verdana" pitchFamily="34" charset="0"/>
                <a:ea typeface="+mj-ea"/>
                <a:cs typeface="+mj-cs"/>
              </a:rPr>
            </a:br>
            <a:r>
              <a:rPr lang="ru-RU" sz="2400" b="1" kern="0" dirty="0">
                <a:solidFill>
                  <a:srgbClr val="003399"/>
                </a:solidFill>
                <a:latin typeface="Verdana" pitchFamily="34" charset="0"/>
                <a:ea typeface="+mj-ea"/>
                <a:cs typeface="+mj-cs"/>
              </a:rPr>
              <a:t/>
            </a:r>
            <a:br>
              <a:rPr lang="ru-RU" sz="2400" b="1" kern="0" dirty="0">
                <a:solidFill>
                  <a:srgbClr val="003399"/>
                </a:solidFill>
                <a:latin typeface="Verdana" pitchFamily="34" charset="0"/>
                <a:ea typeface="+mj-ea"/>
                <a:cs typeface="+mj-cs"/>
              </a:rPr>
            </a:br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Радиус-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</a:rPr>
              <a:t>IP</a:t>
            </a:r>
            <a:r>
              <a:rPr lang="ru-RU" sz="2400" b="1" dirty="0" smtClean="0">
                <a:solidFill>
                  <a:srgbClr val="0070C0"/>
                </a:solidFill>
                <a:latin typeface="+mj-lt"/>
              </a:rPr>
              <a:t> – Инновационный  продукт и рекомендован к применению на территории РФ</a:t>
            </a:r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124" name="Rectangle 3"/>
          <p:cNvSpPr txBox="1">
            <a:spLocks noChangeArrowheads="1"/>
          </p:cNvSpPr>
          <p:nvPr/>
        </p:nvSpPr>
        <p:spPr bwMode="auto">
          <a:xfrm>
            <a:off x="250825" y="1057275"/>
            <a:ext cx="5113338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¡"/>
              <a:defRPr sz="29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5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Char char="¡"/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¡"/>
              <a:defRPr sz="19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В основе: </a:t>
            </a:r>
          </a:p>
          <a:p>
            <a:pPr marL="266700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q"/>
              <a:defRPr/>
            </a:pPr>
            <a:r>
              <a:rPr lang="ru-RU" altLang="ru-RU" sz="1600" dirty="0" smtClean="0"/>
              <a:t>Цифровая платформа MOTOTRBO (Motorola)</a:t>
            </a:r>
          </a:p>
          <a:p>
            <a:pPr marL="266700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q"/>
              <a:defRPr/>
            </a:pPr>
            <a:r>
              <a:rPr lang="ru-RU" altLang="ru-RU" sz="1600" dirty="0" smtClean="0"/>
              <a:t>Диспетчерское Программное обеспечение  (разработчик Элком+) </a:t>
            </a:r>
            <a:endParaRPr lang="ru-RU" altLang="ru-RU" sz="1500" dirty="0" smtClean="0"/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q"/>
              <a:defRPr/>
            </a:pPr>
            <a:endParaRPr lang="ru-RU" altLang="ru-RU" sz="15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Радиус-</a:t>
            </a:r>
            <a:r>
              <a:rPr lang="en-US" altLang="ru-RU" sz="1600" b="1" dirty="0" smtClean="0"/>
              <a:t>IP</a:t>
            </a:r>
            <a:r>
              <a:rPr lang="ru-RU" altLang="ru-RU" sz="1600" b="1" dirty="0" smtClean="0"/>
              <a:t> - Комплектное серийное изделие высокой степени заводской готовности: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600" b="1" dirty="0" smtClean="0"/>
          </a:p>
          <a:p>
            <a:pPr marL="355600" lvl="1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1600" dirty="0" smtClean="0"/>
              <a:t>Заводская настройка функций и сервисов</a:t>
            </a:r>
          </a:p>
          <a:p>
            <a:pPr marL="355600" lvl="1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1600" dirty="0" smtClean="0"/>
              <a:t>Быстрая установка и адаптация к объекту Заказчика</a:t>
            </a:r>
          </a:p>
          <a:p>
            <a:pPr marL="355600" lvl="1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1600" dirty="0" smtClean="0"/>
              <a:t>Предусмотренная стыковка со смежными системами</a:t>
            </a:r>
          </a:p>
          <a:p>
            <a:pPr marL="355600" lvl="1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1600" dirty="0" smtClean="0"/>
              <a:t>Полноценный АРМ</a:t>
            </a:r>
          </a:p>
          <a:p>
            <a:pPr marL="355600" lvl="1" indent="-266700" eaLnBrk="1" hangingPunct="1">
              <a:spcBef>
                <a:spcPct val="0"/>
              </a:spcBef>
              <a:buClrTx/>
              <a:buSzTx/>
              <a:buFont typeface="Wingdings" pitchFamily="2" charset="2"/>
              <a:buChar char="§"/>
              <a:defRPr/>
            </a:pPr>
            <a:r>
              <a:rPr lang="ru-RU" altLang="ru-RU" sz="1600" dirty="0" smtClean="0"/>
              <a:t>По результатам МВИ в Газпроме АПК включен в перечень разрешенного к применению на объектах Газпрома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SzPct val="110000"/>
              <a:buFont typeface="Wingdings" pitchFamily="2" charset="2"/>
              <a:buNone/>
              <a:defRPr/>
            </a:pPr>
            <a:r>
              <a:rPr lang="ru-RU" altLang="ru-RU" sz="1600" b="1" dirty="0" smtClean="0"/>
              <a:t>     </a:t>
            </a:r>
          </a:p>
        </p:txBody>
      </p:sp>
      <p:pic>
        <p:nvPicPr>
          <p:cNvPr id="5125" name="Picture 3" descr="D:\Радиус-IP 2013\Презентации\Шкаф Радиус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446463"/>
            <a:ext cx="132556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35363"/>
            <a:ext cx="182403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02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989138"/>
            <a:ext cx="81438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2043113"/>
            <a:ext cx="1854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7" descr="IMG_7865_2 shkafa_cmyk3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74354"/>
            <a:ext cx="287972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57200" y="313373"/>
            <a:ext cx="82296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ru-RU" sz="2800" b="1" dirty="0">
                <a:solidFill>
                  <a:srgbClr val="0070C0"/>
                </a:solidFill>
                <a:latin typeface="+mj-lt"/>
              </a:rPr>
              <a:t>Компоненты системы на Радиус-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IP</a:t>
            </a:r>
            <a:endParaRPr lang="ru-RU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269" name="Прямоугольник 9"/>
          <p:cNvSpPr>
            <a:spLocks noChangeArrowheads="1"/>
          </p:cNvSpPr>
          <p:nvPr/>
        </p:nvSpPr>
        <p:spPr bwMode="auto">
          <a:xfrm>
            <a:off x="1974850" y="3644900"/>
            <a:ext cx="2516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Базовые станции Радиус</a:t>
            </a:r>
            <a:r>
              <a:rPr lang="en-US" b="1" dirty="0">
                <a:latin typeface="+mn-lt"/>
              </a:rPr>
              <a:t>-IP</a:t>
            </a:r>
            <a:endParaRPr lang="ru-RU" dirty="0">
              <a:latin typeface="+mn-lt"/>
            </a:endParaRPr>
          </a:p>
        </p:txBody>
      </p:sp>
      <p:sp>
        <p:nvSpPr>
          <p:cNvPr id="11273" name="Прямоугольник 8"/>
          <p:cNvSpPr>
            <a:spLocks noChangeArrowheads="1"/>
          </p:cNvSpPr>
          <p:nvPr/>
        </p:nvSpPr>
        <p:spPr bwMode="auto">
          <a:xfrm>
            <a:off x="5353050" y="3644900"/>
            <a:ext cx="2357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Комплект АФУ Радиус-</a:t>
            </a:r>
            <a:r>
              <a:rPr lang="en-US" b="1" dirty="0">
                <a:latin typeface="+mn-lt"/>
              </a:rPr>
              <a:t>IP</a:t>
            </a:r>
            <a:endParaRPr lang="ru-RU" dirty="0">
              <a:latin typeface="+mn-lt"/>
            </a:endParaRPr>
          </a:p>
        </p:txBody>
      </p:sp>
      <p:pic>
        <p:nvPicPr>
          <p:cNvPr id="6152" name="Рисунок 15" descr="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335038"/>
            <a:ext cx="15843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Прямоугольник 10"/>
          <p:cNvSpPr>
            <a:spLocks noChangeArrowheads="1"/>
          </p:cNvSpPr>
          <p:nvPr/>
        </p:nvSpPr>
        <p:spPr bwMode="auto">
          <a:xfrm>
            <a:off x="4954588" y="1074738"/>
            <a:ext cx="396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+mn-lt"/>
              </a:rPr>
              <a:t>Абонентское </a:t>
            </a:r>
          </a:p>
          <a:p>
            <a:pPr>
              <a:defRPr/>
            </a:pPr>
            <a:r>
              <a:rPr lang="ru-RU" b="1" dirty="0">
                <a:latin typeface="+mn-lt"/>
              </a:rPr>
              <a:t>оборудование </a:t>
            </a:r>
            <a:r>
              <a:rPr lang="en-US" b="1" dirty="0">
                <a:latin typeface="+mn-lt"/>
              </a:rPr>
              <a:t>MOTOTRBO</a:t>
            </a:r>
            <a:r>
              <a:rPr lang="ru-RU" b="1" dirty="0">
                <a:latin typeface="+mn-lt"/>
              </a:rPr>
              <a:t> в том числе </a:t>
            </a:r>
            <a:r>
              <a:rPr lang="ru-RU" b="1" dirty="0" smtClean="0">
                <a:latin typeface="+mn-lt"/>
              </a:rPr>
              <a:t> ЕРМАК</a:t>
            </a:r>
            <a:endParaRPr lang="ru-RU" b="1" dirty="0">
              <a:latin typeface="+mn-lt"/>
            </a:endParaRPr>
          </a:p>
        </p:txBody>
      </p:sp>
      <p:sp>
        <p:nvSpPr>
          <p:cNvPr id="13" name="Прямоугольник 8"/>
          <p:cNvSpPr>
            <a:spLocks noChangeArrowheads="1"/>
          </p:cNvSpPr>
          <p:nvPr/>
        </p:nvSpPr>
        <p:spPr bwMode="auto">
          <a:xfrm>
            <a:off x="1251331" y="1019874"/>
            <a:ext cx="2847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АРМы Радиус-</a:t>
            </a:r>
            <a:r>
              <a:rPr lang="en-US" b="1" dirty="0">
                <a:latin typeface="+mn-lt"/>
              </a:rPr>
              <a:t>IP</a:t>
            </a:r>
            <a:endParaRPr lang="ru-RU" dirty="0">
              <a:latin typeface="+mn-lt"/>
            </a:endParaRPr>
          </a:p>
        </p:txBody>
      </p:sp>
      <p:pic>
        <p:nvPicPr>
          <p:cNvPr id="615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160588"/>
            <a:ext cx="12287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78" y="2306859"/>
            <a:ext cx="1562891" cy="13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Рисунок 12" descr="АРМ---готово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8" y="1512962"/>
            <a:ext cx="1812128" cy="106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145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2_Custom Design 13">
      <a:dk1>
        <a:srgbClr val="000000"/>
      </a:dk1>
      <a:lt1>
        <a:srgbClr val="FFFFFF"/>
      </a:lt1>
      <a:dk2>
        <a:srgbClr val="000000"/>
      </a:dk2>
      <a:lt2>
        <a:srgbClr val="AFA79F"/>
      </a:lt2>
      <a:accent1>
        <a:srgbClr val="0063BE"/>
      </a:accent1>
      <a:accent2>
        <a:srgbClr val="0063BE"/>
      </a:accent2>
      <a:accent3>
        <a:srgbClr val="FFFFFF"/>
      </a:accent3>
      <a:accent4>
        <a:srgbClr val="000000"/>
      </a:accent4>
      <a:accent5>
        <a:srgbClr val="AAB7DB"/>
      </a:accent5>
      <a:accent6>
        <a:srgbClr val="0059AC"/>
      </a:accent6>
      <a:hlink>
        <a:srgbClr val="0063BE"/>
      </a:hlink>
      <a:folHlink>
        <a:srgbClr val="AFA79F"/>
      </a:folHlink>
    </a:clrScheme>
    <a:fontScheme name="2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3">
        <a:dk1>
          <a:srgbClr val="000000"/>
        </a:dk1>
        <a:lt1>
          <a:srgbClr val="FFFFFF"/>
        </a:lt1>
        <a:dk2>
          <a:srgbClr val="000000"/>
        </a:dk2>
        <a:lt2>
          <a:srgbClr val="AFA79F"/>
        </a:lt2>
        <a:accent1>
          <a:srgbClr val="0063BE"/>
        </a:accent1>
        <a:accent2>
          <a:srgbClr val="0063BE"/>
        </a:accent2>
        <a:accent3>
          <a:srgbClr val="FFFFFF"/>
        </a:accent3>
        <a:accent4>
          <a:srgbClr val="000000"/>
        </a:accent4>
        <a:accent5>
          <a:srgbClr val="AAB7DB"/>
        </a:accent5>
        <a:accent6>
          <a:srgbClr val="0059AC"/>
        </a:accent6>
        <a:hlink>
          <a:srgbClr val="0063BE"/>
        </a:hlink>
        <a:folHlink>
          <a:srgbClr val="AFA79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MOTSolutions">
      <a:dk1>
        <a:srgbClr val="000000"/>
      </a:dk1>
      <a:lt1>
        <a:srgbClr val="FFFFFF"/>
      </a:lt1>
      <a:dk2>
        <a:srgbClr val="0063BE"/>
      </a:dk2>
      <a:lt2>
        <a:srgbClr val="AFA79F"/>
      </a:lt2>
      <a:accent1>
        <a:srgbClr val="FF7900"/>
      </a:accent1>
      <a:accent2>
        <a:srgbClr val="C9282D"/>
      </a:accent2>
      <a:accent3>
        <a:srgbClr val="AAB300"/>
      </a:accent3>
      <a:accent4>
        <a:srgbClr val="00A0DF"/>
      </a:accent4>
      <a:accent5>
        <a:srgbClr val="6B6F2A"/>
      </a:accent5>
      <a:accent6>
        <a:srgbClr val="6E5048"/>
      </a:accent6>
      <a:hlink>
        <a:srgbClr val="321B72"/>
      </a:hlink>
      <a:folHlink>
        <a:srgbClr val="AFA79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14514</TotalTime>
  <Words>1541</Words>
  <Application>Microsoft Office PowerPoint</Application>
  <PresentationFormat>Экран (4:3)</PresentationFormat>
  <Paragraphs>393</Paragraphs>
  <Slides>39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Office Theme</vt:lpstr>
      <vt:lpstr>2_Custom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Радиус-IP Аппаратно-программный комплекс    как инструмент управления, контроля и повышения  безопасности персонала при проведении природоохранных, туристических и научных мероприятий в лесной отрасли Российской Федерации </vt:lpstr>
      <vt:lpstr>СОДЕРЖАНИЕ</vt:lpstr>
      <vt:lpstr>О КОМПАНИИ ЭЛКОМ+ </vt:lpstr>
      <vt:lpstr>О КОМПАНИИ ЭЛКОМ+</vt:lpstr>
      <vt:lpstr>О КОМПАНИИ ЭЛКОМ+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Голосовая диспетчеризация</vt:lpstr>
      <vt:lpstr>Презентация PowerPoint</vt:lpstr>
      <vt:lpstr>Презентация PowerPoint</vt:lpstr>
      <vt:lpstr>Настраиваемые консоли</vt:lpstr>
      <vt:lpstr>             Отслеживание местоположения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Функция контроля положения работника</vt:lpstr>
      <vt:lpstr>       Варианты исполнения диспетчерских ПУЛЬТОВ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Комплексная схема связи (многоуровневая диспетчеризация)</vt:lpstr>
      <vt:lpstr>Презентация PowerPoint</vt:lpstr>
      <vt:lpstr>Презентация PowerPoint</vt:lpstr>
      <vt:lpstr>ФГБУ «Государственный природный заповедник «Полистовский»</vt:lpstr>
      <vt:lpstr>Полистовский заповедник</vt:lpstr>
      <vt:lpstr>Презентация PowerPoint</vt:lpstr>
      <vt:lpstr>Применение Радиус-IP в разных отраслях</vt:lpstr>
      <vt:lpstr>ПРОЕКТ  «ЮЖНЫЙ ПОТОК» </vt:lpstr>
      <vt:lpstr>ПРОЕКТ ДЛЯ СУЭК. «УРГАЛУГОЛЬ»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Motorola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w36117</dc:creator>
  <cp:lastModifiedBy>Коломак А. А.</cp:lastModifiedBy>
  <cp:revision>406</cp:revision>
  <dcterms:created xsi:type="dcterms:W3CDTF">2013-11-11T16:01:06Z</dcterms:created>
  <dcterms:modified xsi:type="dcterms:W3CDTF">2014-11-28T02:50:58Z</dcterms:modified>
</cp:coreProperties>
</file>