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017" r:id="rId1"/>
  </p:sldMasterIdLst>
  <p:notesMasterIdLst>
    <p:notesMasterId r:id="rId22"/>
  </p:notesMasterIdLst>
  <p:handoutMasterIdLst>
    <p:handoutMasterId r:id="rId23"/>
  </p:handoutMasterIdLst>
  <p:sldIdLst>
    <p:sldId id="707" r:id="rId2"/>
    <p:sldId id="799" r:id="rId3"/>
    <p:sldId id="751" r:id="rId4"/>
    <p:sldId id="798" r:id="rId5"/>
    <p:sldId id="749" r:id="rId6"/>
    <p:sldId id="750" r:id="rId7"/>
    <p:sldId id="752" r:id="rId8"/>
    <p:sldId id="755" r:id="rId9"/>
    <p:sldId id="757" r:id="rId10"/>
    <p:sldId id="758" r:id="rId11"/>
    <p:sldId id="759" r:id="rId12"/>
    <p:sldId id="762" r:id="rId13"/>
    <p:sldId id="794" r:id="rId14"/>
    <p:sldId id="795" r:id="rId15"/>
    <p:sldId id="765" r:id="rId16"/>
    <p:sldId id="800" r:id="rId17"/>
    <p:sldId id="770" r:id="rId18"/>
    <p:sldId id="775" r:id="rId19"/>
    <p:sldId id="776" r:id="rId20"/>
    <p:sldId id="455" r:id="rId21"/>
  </p:sldIdLst>
  <p:sldSz cx="9144000" cy="6858000" type="screen4x3"/>
  <p:notesSz cx="6797675" cy="9926638"/>
  <p:custDataLst>
    <p:tags r:id="rId24"/>
  </p:custData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4A4DCE"/>
    <a:srgbClr val="E37735"/>
    <a:srgbClr val="FFFFCC"/>
    <a:srgbClr val="1D4AA3"/>
    <a:srgbClr val="003366"/>
    <a:srgbClr val="00427A"/>
    <a:srgbClr val="FFFFF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36" autoAdjust="0"/>
    <p:restoredTop sz="94265" autoAdjust="0"/>
  </p:normalViewPr>
  <p:slideViewPr>
    <p:cSldViewPr>
      <p:cViewPr>
        <p:scale>
          <a:sx n="110" d="100"/>
          <a:sy n="110" d="100"/>
        </p:scale>
        <p:origin x="-894" y="-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defTabSz="921430" eaLnBrk="0" hangingPunct="0">
              <a:defRPr sz="1200">
                <a:latin typeface="Franklin Gothic Medium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09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r" defTabSz="921430" eaLnBrk="0" hangingPunct="0">
              <a:defRPr sz="1200">
                <a:latin typeface="Franklin Gothic Medium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09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defTabSz="921430" eaLnBrk="0" hangingPunct="0">
              <a:defRPr sz="1200">
                <a:latin typeface="Franklin Gothic Medium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09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r" defTabSz="921430" eaLnBrk="0" hangingPunct="0">
              <a:defRPr sz="1200">
                <a:latin typeface="Franklin Gothic Medium" pitchFamily="34" charset="0"/>
              </a:defRPr>
            </a:lvl1pPr>
          </a:lstStyle>
          <a:p>
            <a:pPr>
              <a:defRPr/>
            </a:pPr>
            <a:fld id="{681E3269-E9C4-41F4-A4C3-5EC1420980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defTabSz="921430" eaLnBrk="0" hangingPunct="0">
              <a:defRPr sz="1200">
                <a:latin typeface="Franklin Gothic Medium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2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r" defTabSz="921430" eaLnBrk="0" hangingPunct="0">
              <a:defRPr sz="1200">
                <a:latin typeface="Franklin Gothic Medium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2950"/>
            <a:ext cx="4964112" cy="3722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2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92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defTabSz="921430" eaLnBrk="0" hangingPunct="0">
              <a:defRPr sz="1200">
                <a:latin typeface="Franklin Gothic Medium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2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r" defTabSz="921430" eaLnBrk="0" hangingPunct="0">
              <a:defRPr sz="1200">
                <a:latin typeface="Franklin Gothic Medium" pitchFamily="34" charset="0"/>
              </a:defRPr>
            </a:lvl1pPr>
          </a:lstStyle>
          <a:p>
            <a:pPr>
              <a:defRPr/>
            </a:pPr>
            <a:fld id="{29D8978B-C3AA-45E8-BB82-36A92AF8D1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Franklin Gothic Medium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Franklin Gothic Medium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Franklin Gothic Medium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Franklin Gothic Medium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Franklin Gothic Medium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rrowheads="1" noTextEdit="1"/>
          </p:cNvSpPr>
          <p:nvPr>
            <p:ph type="sldImg"/>
          </p:nvPr>
        </p:nvSpPr>
        <p:spPr>
          <a:xfrm>
            <a:off x="915988" y="746125"/>
            <a:ext cx="4962525" cy="3722688"/>
          </a:xfrm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2625" y="4714875"/>
            <a:ext cx="5434013" cy="4465638"/>
          </a:xfrm>
          <a:noFill/>
          <a:ln/>
        </p:spPr>
        <p:txBody>
          <a:bodyPr lIns="91830" tIns="45916" rIns="91830" bIns="45916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 txBox="1">
            <a:spLocks noGrp="1" noChangeArrowheads="1"/>
          </p:cNvSpPr>
          <p:nvPr/>
        </p:nvSpPr>
        <p:spPr bwMode="auto">
          <a:xfrm>
            <a:off x="3836988" y="9432925"/>
            <a:ext cx="2932112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00" tIns="46051" rIns="92100" bIns="46051" anchor="b"/>
          <a:lstStyle/>
          <a:p>
            <a:pPr algn="r" defTabSz="919163" eaLnBrk="0" hangingPunct="0"/>
            <a:fld id="{DC3DEB60-00D2-404B-8208-6BCA7597CEE2}" type="slidenum">
              <a:rPr lang="ru-RU" sz="1100"/>
              <a:pPr algn="r" defTabSz="919163" eaLnBrk="0" hangingPunct="0"/>
              <a:t>14</a:t>
            </a:fld>
            <a:endParaRPr lang="ru-RU" sz="1100"/>
          </a:p>
        </p:txBody>
      </p:sp>
      <p:sp>
        <p:nvSpPr>
          <p:cNvPr id="32770" name="Rectangle 7"/>
          <p:cNvSpPr txBox="1">
            <a:spLocks noGrp="1" noChangeArrowheads="1"/>
          </p:cNvSpPr>
          <p:nvPr/>
        </p:nvSpPr>
        <p:spPr bwMode="auto">
          <a:xfrm>
            <a:off x="3838575" y="9432925"/>
            <a:ext cx="29305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3" tIns="46037" rIns="92073" bIns="46037" anchor="b"/>
          <a:lstStyle/>
          <a:p>
            <a:pPr algn="r" defTabSz="919163" eaLnBrk="0" hangingPunct="0"/>
            <a:fld id="{D454F92B-A80F-4D08-92FE-93F7549BC8C2}" type="slidenum">
              <a:rPr lang="en-US" sz="1100"/>
              <a:pPr algn="r" defTabSz="919163" eaLnBrk="0" hangingPunct="0"/>
              <a:t>14</a:t>
            </a:fld>
            <a:endParaRPr lang="en-US" sz="1100"/>
          </a:p>
        </p:txBody>
      </p:sp>
      <p:sp>
        <p:nvSpPr>
          <p:cNvPr id="32771" name="Rectangle 1031"/>
          <p:cNvSpPr txBox="1">
            <a:spLocks noGrp="1" noChangeArrowheads="1"/>
          </p:cNvSpPr>
          <p:nvPr/>
        </p:nvSpPr>
        <p:spPr bwMode="auto">
          <a:xfrm>
            <a:off x="3838575" y="9432925"/>
            <a:ext cx="29305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00" tIns="46051" rIns="92100" bIns="46051" anchor="b"/>
          <a:lstStyle/>
          <a:p>
            <a:pPr algn="r" defTabSz="919163" eaLnBrk="0" hangingPunct="0"/>
            <a:fld id="{B337CB2D-9486-417E-BD70-CE46DF3BB9DB}" type="slidenum">
              <a:rPr lang="en-US" sz="1100"/>
              <a:pPr algn="r" defTabSz="919163" eaLnBrk="0" hangingPunct="0"/>
              <a:t>14</a:t>
            </a:fld>
            <a:endParaRPr lang="en-US" sz="1100"/>
          </a:p>
        </p:txBody>
      </p:sp>
      <p:sp>
        <p:nvSpPr>
          <p:cNvPr id="327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8363" y="703263"/>
            <a:ext cx="5033962" cy="3775075"/>
          </a:xfrm>
          <a:ln cap="flat"/>
        </p:spPr>
      </p:sp>
      <p:sp>
        <p:nvSpPr>
          <p:cNvPr id="327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13" y="4713288"/>
            <a:ext cx="4970462" cy="4481512"/>
          </a:xfrm>
          <a:noFill/>
          <a:ln/>
        </p:spPr>
        <p:txBody>
          <a:bodyPr lIns="96974" tIns="48486" rIns="96974" bIns="48486"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Line 5"/>
          <p:cNvSpPr>
            <a:spLocks noChangeShapeType="1"/>
          </p:cNvSpPr>
          <p:nvPr/>
        </p:nvSpPr>
        <p:spPr bwMode="auto">
          <a:xfrm flipV="1">
            <a:off x="609600" y="6524625"/>
            <a:ext cx="7924800" cy="0"/>
          </a:xfrm>
          <a:prstGeom prst="line">
            <a:avLst/>
          </a:prstGeom>
          <a:noFill/>
          <a:ln w="31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114" name="Rectangle 18"/>
          <p:cNvSpPr>
            <a:spLocks noChangeArrowheads="1"/>
          </p:cNvSpPr>
          <p:nvPr/>
        </p:nvSpPr>
        <p:spPr bwMode="auto">
          <a:xfrm>
            <a:off x="0" y="0"/>
            <a:ext cx="9144000" cy="836613"/>
          </a:xfrm>
          <a:prstGeom prst="rect">
            <a:avLst/>
          </a:prstGeom>
          <a:solidFill>
            <a:srgbClr val="00427A"/>
          </a:soli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106" name="Oval 10"/>
          <p:cNvSpPr>
            <a:spLocks noChangeArrowheads="1"/>
          </p:cNvSpPr>
          <p:nvPr/>
        </p:nvSpPr>
        <p:spPr bwMode="auto">
          <a:xfrm>
            <a:off x="0" y="5734050"/>
            <a:ext cx="468313" cy="649288"/>
          </a:xfrm>
          <a:prstGeom prst="ellipse">
            <a:avLst/>
          </a:prstGeom>
          <a:solidFill>
            <a:srgbClr val="96B4D7"/>
          </a:soli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1029" name="Picture 17" descr="Untitled-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84213" y="58738"/>
            <a:ext cx="792162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0" y="0"/>
            <a:ext cx="468313" cy="6092825"/>
          </a:xfrm>
          <a:prstGeom prst="rect">
            <a:avLst/>
          </a:prstGeom>
          <a:solidFill>
            <a:srgbClr val="96B4D7"/>
          </a:soli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 algn="ctr">
              <a:defRPr/>
            </a:pPr>
            <a:endParaRPr lang="ru-RU">
              <a:solidFill>
                <a:schemeClr val="folHlink"/>
              </a:solidFill>
            </a:endParaRPr>
          </a:p>
        </p:txBody>
      </p:sp>
      <p:pic>
        <p:nvPicPr>
          <p:cNvPr id="1031" name="Picture 20" descr="Untitled-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619250" y="115888"/>
            <a:ext cx="3313113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18" r:id="rId1"/>
    <p:sldLayoutId id="2147484019" r:id="rId2"/>
    <p:sldLayoutId id="2147484020" r:id="rId3"/>
    <p:sldLayoutId id="2147484021" r:id="rId4"/>
    <p:sldLayoutId id="2147484022" r:id="rId5"/>
    <p:sldLayoutId id="2147484023" r:id="rId6"/>
    <p:sldLayoutId id="2147484024" r:id="rId7"/>
    <p:sldLayoutId id="2147484025" r:id="rId8"/>
    <p:sldLayoutId id="2147484026" r:id="rId9"/>
    <p:sldLayoutId id="2147484027" r:id="rId10"/>
    <p:sldLayoutId id="2147484028" r:id="rId11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304925" indent="-3952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2300">
          <a:solidFill>
            <a:schemeClr val="tx1"/>
          </a:solidFill>
          <a:latin typeface="+mn-lt"/>
        </a:defRPr>
      </a:lvl3pPr>
      <a:lvl4pPr marL="1693863" indent="-3873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93913" indent="-398463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511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30083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655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9227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8.png"/><Relationship Id="rId7" Type="http://schemas.openxmlformats.org/officeDocument/2006/relationships/image" Target="../media/image3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2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1.png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hyperlink" Target="//upload.wikimedia.org/wikipedia/ru/2/2d/Gazprom-Logo-rus.svg" TargetMode="Externa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420"/>
          <p:cNvSpPr txBox="1">
            <a:spLocks noChangeArrowheads="1"/>
          </p:cNvSpPr>
          <p:nvPr/>
        </p:nvSpPr>
        <p:spPr bwMode="auto">
          <a:xfrm>
            <a:off x="7127875" y="6546850"/>
            <a:ext cx="20145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>
                <a:latin typeface="Arial" charset="0"/>
              </a:rPr>
              <a:t>@</a:t>
            </a:r>
            <a:r>
              <a:rPr lang="ru-RU" sz="1600">
                <a:latin typeface="Arial" charset="0"/>
              </a:rPr>
              <a:t> </a:t>
            </a:r>
            <a:r>
              <a:rPr lang="en-US" sz="1600">
                <a:latin typeface="Arial" charset="0"/>
              </a:rPr>
              <a:t>TSU</a:t>
            </a:r>
            <a:r>
              <a:rPr lang="ru-RU" sz="1600">
                <a:latin typeface="Arial" charset="0"/>
              </a:rPr>
              <a:t> 201</a:t>
            </a:r>
            <a:r>
              <a:rPr lang="en-US" sz="1600">
                <a:latin typeface="Arial" charset="0"/>
              </a:rPr>
              <a:t>4</a:t>
            </a:r>
            <a:endParaRPr lang="ru-RU" sz="1600">
              <a:latin typeface="Arial" charset="0"/>
            </a:endParaRPr>
          </a:p>
        </p:txBody>
      </p:sp>
      <p:sp>
        <p:nvSpPr>
          <p:cNvPr id="15362" name="AutoShape 12" descr="data:image/jpeg;base64,/9j/4AAQSkZJRgABAQAAAQABAAD/2wCEAAkGBwgHBgkIBwgKCgkLDRYPDQwMDRsUFRAWIB0iIiAdHx8kKDQsJCYxJx8fLT0tMTU3Ojo6Iys/RD84QzQ5OjcBCgoKDQwNGg8PGjclHyU3Nzc3Nzc3Nzc3Nzc3Nzc3Nzc3Nzc3Nzc3Nzc3Nzc3Nzc3Nzc3Nzc3Nzc3Nzc3Nzc3N//AABEIAFoAagMBIgACEQEDEQH/xAAbAAACAgMBAAAAAAAAAAAAAAADBQQGAAIHAf/EADoQAAECAwQGCAUDBAMAAAAAAAECAwAEEQUSITEUQVFhcrEGEyI0U3GBkiMyQpHBodHwB2Lh8SQzUv/EABoBAAIDAQEAAAAAAAAAAAAAAAQFAQIDAAb/xAAoEQACAgICAQIFBQAAAAAAAAAAAQIDBBESITEFUSIyQWGhEyMzgcH/2gAMAwEAAhEDEQA/AOsy7DOjtfBb+RP0DZBNHZ8Fr2CMlu7tcCeUFjdIwBaOz4LXsEZ1DPgtewQWMLa1NqINxX03hX1pHPSO7F89N2dID/k9UlVKhAQCo+kJn+kKCKylmtXdS3ylA/nrDacsmSmHlvTIW44oUvXqUw3QtmrIkELbcQ0twow6suZjVmRSkF0qjXxJt/gX3zyNvi0l+RW50jnEHGUkDuQmvIxtK9KXS8hExZ8jdUaXq3AN5NDEtyzZJZSuZaTfGKrnZSd1Nn82xiZSzkpu6K0RtUKn7mCtY7jrgCKWQn85MlOkNkPO9TMtpk3q0uvoASfJWVPtDsMMEAhpo1/sEUu17KlZlisuyUvIQAi6aAgajWFVjW3aFgzAYWlx2VvUMuvAjhJyO7LnFHhRsjyqffs/8CIZ0oS42+PdHSeoZ8Fr2CM0dnwWvYI0kZ1iflkTEsu8hW0UKTrBGojZEiFzWnpjJPa2gXUM+C37BCOZZa0h34SPnP0jbFhhDM95d4zzikiUxzLd3a4E8oLApbu7XAnlBYsceNvNiZS0alZBOGQ84wzTT6VFhxLgSbpumtDsjAwpMh1QdCn1NqurVnjnzgCJMNyzLOPwwMic45cW9lJOa6Isy4oVMKZl1WNSYsDjBpuhRPMJrRSc9aTSC6ZrYBkQkJ35lSAEhRBOJiOJkqUBtMDnaFxRCxU6iKf4iK0pYcCiDRIKq+QrDWEI8RRKcuQ1TNArJrhWDTDbU7LKZeFUqGrMbxCVClAAnI5b4ny71AiKyr13E0hbvpkmym3bGnEuMOrclnOy80s6tShvH6xcwQRUYg5RUwtPVla1AJGJKjgIf2TMtvy9xC0rLYA7JrhqhdlJt8xthy18BOhDM95d4zzh9CGZ7y7xnnAMg9DmW7u1wJ5QRYJZdu53FU86QOW7u1wJ5RpPzqbOlHJpYKgkABIwqSaDHVEpN9IiTUU2/AKanpJbTS27Ql23m01SbwVmMqQaTtJuYSgutloq11qK7NtfSKPNWkt6ccdcShBrS6gUAEM5O0E9WlKj8wrgf5sg6WE1BCyGenN+xcVXSKggiE1p0AWdgp+f2+8ETaMumQQ+86kAJAU4pVDXLPzhBaVuSd26l1ajXH4SudPKMcembn0jfJvhw8ie0TRZiI0Slt1YJGASCNpP7AwSYdS/RaFApOIrhGi0lEs2KYrUV+mQ/MPorUUjzz+Zs1Ssk9oBXmInMqTdawIwrgd5iC02VGJE8p2TDKkioICSFAUGFcNdcYixJtJFq99scKlmpqTcbdWoIpeNMDhHvQtYl51+VFClRUUqGun+ogqRMzbxS24lMisJF4qCUkVFc6E41y2QzsJu5abLhSElxRwAp9JgKz+KUW/uMKX+7FpFthDM95d4zzh9CGZ7y7xnnCaQ8Q5lu7tcCeULOlRUbK6lNB17zbVTqqoY/pDOW7u1wJ5RHtmTM/ZkxLpwcUmrZ2KGI/URrU0pxbMr4uVckvY5rNO9TMuskhxLbikA7aEiojYzNFjq14hI7KjTVthZMLVeVner2gcwYG858VUeqVKaR5bY50x03WHiu4SCEk0AOtWWOEQJubU64pajiokxHYfWlLlFGgSeycjXDL1gRcCs0iu7CLwpUZeCW9rslSkw4VhnNAvKI15Vhk451ldHWmqEhCajAEZ19a/eFUm6kOoDxvNIN7tD5aY4R4+grmSltaQhfaFF1Sd+44RWcE5+x30J7dqOhxLYaRewSb23XriTNTS5lxtcwlQCu0kV7JTqoNUL0SYYaU4t2qwOwEjMxqlZDaELBCknOgyO+KOuDluJO3rQ+lH2UAdgEClK/eHdgOmcti9TsMNKIAyFaD94pzbwSkYnbURe+hsmpmzjMuCi5k3hwjL8n1hdmxVdbf1fQbhcp2JfRdlghDM95d4zzh9CGZ7y7xnnCOQ/Q5lu7tcCeUFgUt3drgTygsScznXT6xFSkybTlkHqHlfFA+hZ1+R5+cU9bt5VVY1Ax1x3F9luYZWy+hLjSwUqQoVBEcv6VdEZmylLmZFK5iRzwxW0Nito3/ePQ+m50ZJVWvteGJczDcW7IeCvhfwl3SMSM8NsaX1DMUgSVAtmh1iPLxGRMO1HyLtEgLutKOtRoPIYn8RoHVDCuGw4j7Ro45iE4G6KRJs6ZYYU4t4kClMNe6Ia1FvWztBpZx03UsocCjQlTa7oAiYxJzpCnhQFGNw9tR8qDXARa8spY/7VEnHDKLh0flDOtpXLAls4l1QISP3O7lC/JtdMeUlo0qrdkuJDsuRdtaeTJOSjLKZcJMw82KGlK3cABU1A3UMdAQlKEJQgAJSKADUIFKSzUq11bQzNVKOajtMHjzl97tl7IfY9H6Ue/LMhDM95d4zzh9CGZ7y7xnnA0glDmW7u1wJ5QWK7LzD3UN/Gc+QfUdkF0h/xnPcYjkToexkItIf8Zz3GM0h/xnPcY7kdoHbPQ2yLVKllnRn1GpcYomp3jIxU5v8ApxaLKiZGdZeAyDlUH8iLfpD/AIznuMZpD/jOe4wbT6lkUrUZdffsGsw6p9tHPFdBekQVd0RtQ/8AQfTT9TEuV/p3bL6gJlyVl0b1lR+wH5i8aQ/4znuMZpD/AIznuMFP1vKa60v6Ml6fUL7H6AWXIkLnFrnXBqWLqPbr9SYtiEJbQlCEhKUigSkUA9IR6Q/4znuMe6Q/4znuMLrcmy58rHsKrphWtRWh7GQi0h/xnPcYzSH/ABnPcYy5F+I9hDM95d4zzj3SH/Gc9xhQ+8717nxF/MfqO2Kt7JSP/9k="/>
          <p:cNvSpPr>
            <a:spLocks noChangeAspect="1" noChangeArrowheads="1"/>
          </p:cNvSpPr>
          <p:nvPr/>
        </p:nvSpPr>
        <p:spPr bwMode="auto">
          <a:xfrm>
            <a:off x="149225" y="-411163"/>
            <a:ext cx="1009650" cy="857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63" name="AutoShape 14" descr="data:image/jpeg;base64,/9j/4AAQSkZJRgABAQAAAQABAAD/2wCEAAkGBwgHBgkIBwgKCgkLDRYPDQwMDRsUFRAWIB0iIiAdHx8kKDQsJCYxJx8fLT0tMTU3Ojo6Iys/RD84QzQ5OjcBCgoKDQwNGg8PGjclHyU3Nzc3Nzc3Nzc3Nzc3Nzc3Nzc3Nzc3Nzc3Nzc3Nzc3Nzc3Nzc3Nzc3Nzc3Nzc3Nzc3N//AABEIAFoAagMBIgACEQEDEQH/xAAbAAACAgMBAAAAAAAAAAAAAAADBQQGAAIHAf/EADoQAAECAwQGCAUDBAMAAAAAAAECAwAEEQUSITEUQVFhcrEGEyI0U3GBkiMyQpHBodHwB2Lh8SQzUv/EABoBAAIDAQEAAAAAAAAAAAAAAAQFAQIDAAb/xAAoEQACAgICAQIFBQAAAAAAAAAAAQIDBBESITEFUSIyQWGhEyMzgcH/2gAMAwEAAhEDEQA/AOsy7DOjtfBb+RP0DZBNHZ8Fr2CMlu7tcCeUFjdIwBaOz4LXsEZ1DPgtewQWMLa1NqINxX03hX1pHPSO7F89N2dID/k9UlVKhAQCo+kJn+kKCKylmtXdS3ylA/nrDacsmSmHlvTIW44oUvXqUw3QtmrIkELbcQ0twow6suZjVmRSkF0qjXxJt/gX3zyNvi0l+RW50jnEHGUkDuQmvIxtK9KXS8hExZ8jdUaXq3AN5NDEtyzZJZSuZaTfGKrnZSd1Nn82xiZSzkpu6K0RtUKn7mCtY7jrgCKWQn85MlOkNkPO9TMtpk3q0uvoASfJWVPtDsMMEAhpo1/sEUu17KlZlisuyUvIQAi6aAgajWFVjW3aFgzAYWlx2VvUMuvAjhJyO7LnFHhRsjyqffs/8CIZ0oS42+PdHSeoZ8Fr2CM0dnwWvYI0kZ1iflkTEsu8hW0UKTrBGojZEiFzWnpjJPa2gXUM+C37BCOZZa0h34SPnP0jbFhhDM95d4zzikiUxzLd3a4E8oLApbu7XAnlBYsceNvNiZS0alZBOGQ84wzTT6VFhxLgSbpumtDsjAwpMh1QdCn1NqurVnjnzgCJMNyzLOPwwMic45cW9lJOa6Isy4oVMKZl1WNSYsDjBpuhRPMJrRSc9aTSC6ZrYBkQkJ35lSAEhRBOJiOJkqUBtMDnaFxRCxU6iKf4iK0pYcCiDRIKq+QrDWEI8RRKcuQ1TNArJrhWDTDbU7LKZeFUqGrMbxCVClAAnI5b4ny71AiKyr13E0hbvpkmym3bGnEuMOrclnOy80s6tShvH6xcwQRUYg5RUwtPVla1AJGJKjgIf2TMtvy9xC0rLYA7JrhqhdlJt8xthy18BOhDM95d4zzh9CGZ7y7xnnAMg9DmW7u1wJ5QRYJZdu53FU86QOW7u1wJ5RpPzqbOlHJpYKgkABIwqSaDHVEpN9IiTUU2/AKanpJbTS27Ql23m01SbwVmMqQaTtJuYSgutloq11qK7NtfSKPNWkt6ccdcShBrS6gUAEM5O0E9WlKj8wrgf5sg6WE1BCyGenN+xcVXSKggiE1p0AWdgp+f2+8ETaMumQQ+86kAJAU4pVDXLPzhBaVuSd26l1ajXH4SudPKMcembn0jfJvhw8ie0TRZiI0Slt1YJGASCNpP7AwSYdS/RaFApOIrhGi0lEs2KYrUV+mQ/MPorUUjzz+Zs1Ssk9oBXmInMqTdawIwrgd5iC02VGJE8p2TDKkioICSFAUGFcNdcYixJtJFq99scKlmpqTcbdWoIpeNMDhHvQtYl51+VFClRUUqGun+ogqRMzbxS24lMisJF4qCUkVFc6E41y2QzsJu5abLhSElxRwAp9JgKz+KUW/uMKX+7FpFthDM95d4zzh9CGZ7y7xnnCaQ8Q5lu7tcCeULOlRUbK6lNB17zbVTqqoY/pDOW7u1wJ5RHtmTM/ZkxLpwcUmrZ2KGI/URrU0pxbMr4uVckvY5rNO9TMuskhxLbikA7aEiojYzNFjq14hI7KjTVthZMLVeVner2gcwYG858VUeqVKaR5bY50x03WHiu4SCEk0AOtWWOEQJubU64pajiokxHYfWlLlFGgSeycjXDL1gRcCs0iu7CLwpUZeCW9rslSkw4VhnNAvKI15Vhk451ldHWmqEhCajAEZ19a/eFUm6kOoDxvNIN7tD5aY4R4+grmSltaQhfaFF1Sd+44RWcE5+x30J7dqOhxLYaRewSb23XriTNTS5lxtcwlQCu0kV7JTqoNUL0SYYaU4t2qwOwEjMxqlZDaELBCknOgyO+KOuDluJO3rQ+lH2UAdgEClK/eHdgOmcti9TsMNKIAyFaD94pzbwSkYnbURe+hsmpmzjMuCi5k3hwjL8n1hdmxVdbf1fQbhcp2JfRdlghDM95d4zzh9CGZ7y7xnnCOQ/Q5lu7tcCeUFgUt3drgTygsScznXT6xFSkybTlkHqHlfFA+hZ1+R5+cU9bt5VVY1Ax1x3F9luYZWy+hLjSwUqQoVBEcv6VdEZmylLmZFK5iRzwxW0Nito3/ePQ+m50ZJVWvteGJczDcW7IeCvhfwl3SMSM8NsaX1DMUgSVAtmh1iPLxGRMO1HyLtEgLutKOtRoPIYn8RoHVDCuGw4j7Ro45iE4G6KRJs6ZYYU4t4kClMNe6Ia1FvWztBpZx03UsocCjQlTa7oAiYxJzpCnhQFGNw9tR8qDXARa8spY/7VEnHDKLh0flDOtpXLAls4l1QISP3O7lC/JtdMeUlo0qrdkuJDsuRdtaeTJOSjLKZcJMw82KGlK3cABU1A3UMdAQlKEJQgAJSKADUIFKSzUq11bQzNVKOajtMHjzl97tl7IfY9H6Ue/LMhDM95d4zzh9CGZ7y7xnnA0glDmW7u1wJ5QWK7LzD3UN/Gc+QfUdkF0h/xnPcYjkToexkItIf8Zz3GM0h/xnPcY7kdoHbPQ2yLVKllnRn1GpcYomp3jIxU5v8ApxaLKiZGdZeAyDlUH8iLfpD/AIznuMZpD/jOe4wbT6lkUrUZdffsGsw6p9tHPFdBekQVd0RtQ/8AQfTT9TEuV/p3bL6gJlyVl0b1lR+wH5i8aQ/4znuMZpD/AIznuMFP1vKa60v6Ml6fUL7H6AWXIkLnFrnXBqWLqPbr9SYtiEJbQlCEhKUigSkUA9IR6Q/4znuMe6Q/4znuMLrcmy58rHsKrphWtRWh7GQi0h/xnPcYzSH/ABnPcYy5F+I9hDM95d4zzj3SH/Gc9xhQ+8717nxF/MfqO2Kt7JSP/9k="/>
          <p:cNvSpPr>
            <a:spLocks noChangeAspect="1" noChangeArrowheads="1"/>
          </p:cNvSpPr>
          <p:nvPr/>
        </p:nvSpPr>
        <p:spPr bwMode="auto">
          <a:xfrm>
            <a:off x="149225" y="-411163"/>
            <a:ext cx="1009650" cy="857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64" name="AutoShape 17" descr="data:image/jpeg;base64,/9j/4AAQSkZJRgABAQAAAQABAAD/2wCEAAkGBwgHBgkIBwgKCgkLDRYPDQwMDRsUFRAWIB0iIiAdHx8kKDQsJCYxJx8fLT0tMTU3Ojo6Iys/RD84QzQ5OjcBCgoKDQwNGg8PGjclHyU3Nzc3Nzc3Nzc3Nzc3Nzc3Nzc3Nzc3Nzc3Nzc3Nzc3Nzc3Nzc3Nzc3Nzc3Nzc3Nzc3N//AABEIAFsAawMBIgACEQEDEQH/xAAbAAACAgMBAAAAAAAAAAAAAAADBQQGAAEHAv/EADsQAAECAwIKCAYBBAMAAAAAAAECAwAEEQUhEhMxNEFRU4Gx0QYUIkJhcqGiIzJxkZLB8BUz4eIHgtL/xAAaAQACAwEBAAAAAAAAAAAAAAAEBQECAwAG/8QAJxEAAgICAQIGAgMAAAAAAAAAAAECEQMEMRIhBRMiQVGhMmEUI9H/2gAMAwEAAhEDEQA/AOsyzDPV2vgt/InuDVBOrs7Fr8BGS2bteRPCCxukYAurs7Fr8BGYhnYtfgILG8BSkKI7J7pUKxzo7uQJ2Ys+RTWZxKCcicAEndCV/pC0a9Ts1Ck7R4pQP5vhtO2TKTLxemitxzBwa1oB9oWTVjSCcWpKXHMWf7Zc+ZOq8imuCsKwV6k2/oA2J7FvpaS+xY70im0GplJCmgJGFwMaZ6VuhxKX7OklJUQKjsUGsmhia7Zsm7gqmGQhekIuAGrx1V0xiZKzkggSrZBPe7VPvBiWs1TgB9Wyn+ZLl+kVkLexM22iUcrcXEAoV4hYup4mkO0sy6khSWmSkioISCDFPtKypSZlglpspcQg4vBO+hrCOy7WtHo9M4sBRYr25ZzJu1GM/wCFDLG8Tp/DN470oSrJx8o6b1dnYtfgIzq7Oxa/AQCzLRl7SlQ/Lk0yKQoUU2dShoMTIXOLTp8jJSUlaBdXZ2Lf4CE9oMtCbc+EjR3RqEPYTWjnjm7gIrIsmNJbN2vInhBYFLZu15E8ILlNIk40262JlDRqVqvAGj6xtcw27hBlxK8E4KsE1odUabYWmSphoW+UqKFkZCfWkRmZLFSbLBJCkgFRSaVOX7Ry6W7KSc12oDMuKv8ACFMy8q+HzjBIplHjfCmeYGQpoTdUaILwyVgOeEqFD0yptAAUQVX7v5+oimbJN8anqFZKVADQk3UiEgqxqAoGhOWGmOEemxRPJJSobCZGMIrkug7iW5qXU06kKQsUMJELWrtkXG+sTZZ2iU/UxWWKu6Lwzd6YWz5d6xppExJurcR8rrKyO2jmNB3Rd21pcbStBqlQqDFVbVhIvh3Y8whxnFBaSUjCFDW6ANpOXqfI005dPp9hjCa0c8c3cBDmE1o545u4CAJcDFDSWzdryJ4QW/AWRlCTT7QKWzdryJ4Rqbm0SEs5Mu1KED5QLySaADfSJpvsiG0u7BzExLmXl3UTss062jCQXFAilKGt8Ek7RamUoK0FtStd4r9edIpE3aIenXHA0hkE0wEClKa9ZhlJTycUEqNyqwbLSahYuhvpzpcFxUARUUIhPaQAwrsg9T/isFZnWjJJeddFwOE4VBOTXkEI7StmTCSBNIWSTWl/gMn0jHBim51RvsZYdFiS0jRRiCyopxqwSMFByeN37g008l/tNrSoHSDASCiVvqCtz0SP9vSH0VUaZ52TuTZ5Su/tJSd0TmCktoyjtHx1RBbQVG6JM2Vyksy4kYQN2CU6STprqETkStJHQvuxyywJlhTJcICxQlNxpEfooUyNsKYSoLQ5QBVfA8/SAFydfKEWeCWlNUUpFDRR0FWQHnEyzZdLFoMqSlKQh1KAU17XapW+A5r0Si3yg/G/XFpcF1hNaOeObuAhzCa0c8c3cBCSXA+Q0ls3a8ieELelKj/R1tJSCX3ENipyEqFOEMpbN2vInhEa25RU9Zcwwj+4U4TfnF49RGuJpTi2ZZ05Y5JfBziccxE06w4Q5i1qQVA6jS4x6EyUqQG14VEjs5Dkr+/GFkw4pS1rNSoklROWumsBec+Ib9A4R6pYbSPLX3Hf9QeUjqy1LAUoHAuHbuoTdWnhEKdm8a4pQ+WvZGoaIisTKxWqqpQkkBQqBqpqvpAStKu7T6G715xOPAoy4Jbcl3JMpMrxiWAAUqVvA06aaIZqdCm0BlQOA3QVyVN9/wB4USi0F1CHSCita0oU6SYJNB0TJxJKEu9oFKrlHwP6iJwTnXB3sS02mWiEKYqsfNU0or1rEucnFTKUJcSpCK0AweycEUrXSYWMyS01ceWkBAwqXqJOgfeNJdViAh3Dwkqqmo0HL6xV44OScfYlSdUPZRbKU4BGEgX0JhvZzwm7WlGUJCUIVh0HgDl9IqjbuACCaHlFv6ESyl4+fWLj8Jvir9esAbcVjhKQXqOU8kYFrhNaOeObuAhzCa0c8c3cBCGXB6FDSWzdryJ4QWBS2bteRPCCxJBzbp3YypCdM+wk9WfV2qdxenccv3iqLdwlVIygXiO3TcszOSzktMthxlwUUk6Y5R0p6MzViOF1IU9Ik9h4C9PgrUfHT6R6PwzdjNLFkfdcfsS7mo4PrjwxShXw3CmhrQU05a/qPGGdUCB+GrVUcDGsM6/vDlR5F1EhC6IWr/qN+X0jwHSBS6moj+GPC1gJSmmS8/U/wQaz1MY5RfKQkJ7wrSKtUm6JoOzMqCQE4zCPypScIDcf5dEptibdWpSWrk3nGpArpyCMFoSKD2HEgZAEI0RZLEaTNFIllY5ar6J0Dx1CAc+Xyo9TjRbHBzlRAk2RaC5eRYkEtzTiAsOhRolNcpF+j9a46PJSzclKtSzAo22mg5wGz7PbkytyiVTDgAWumgZAPARNjz2zsec6XA91dfylb5ZkJrRzxzdwEOYTWjnjm7gIDkGIaS2bteRPCCwhl56ZxDYxncHdGqCdfmdp7Ryjuomh1GlAKSUqAKSKEEXEQm6/M7T2jlGdfmdp7RyjupEUK7Z6BWbPFbkioyTyjWiL0E+XRuipTfQS3ZVRLSGppA2awCdxjoPXpnae0cozr8ztPaOUMMPiuxiVXa/YLk0cU+9Ucpc6O28lZC7JnKnSlskfcRIluh/SCaISmznGk6VPLSn919I6cZ+Z2ntHKM6/M7T2jlBT8dzNdor7/wBMl4dj+WVix/8AjgIUly1pwGmVqX/9HlF5kZKWs+XTLybKWmk91On6nTC3r8ztPaOUZ1+Z2ntHKFufczbD/sdhWPWhi/FDqMhL1+Z2ntHKM6/M7T2jlA/Ua0OoTWjnjm7gI11+Z2ntHKFU9NvmaWSu+7ujVEN2Skf/2Q=="/>
          <p:cNvSpPr>
            <a:spLocks noChangeAspect="1" noChangeArrowheads="1"/>
          </p:cNvSpPr>
          <p:nvPr/>
        </p:nvSpPr>
        <p:spPr bwMode="auto">
          <a:xfrm>
            <a:off x="149225" y="-411163"/>
            <a:ext cx="1019175" cy="866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5365" name="Picture 4" descr="университет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3963" y="1003300"/>
            <a:ext cx="7067550" cy="364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575556" y="5265204"/>
            <a:ext cx="8244916" cy="92333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400" b="1" cap="all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Региональная система дистанционного зондирования земли </a:t>
            </a:r>
          </a:p>
          <a:p>
            <a:pPr algn="ctr">
              <a:defRPr/>
            </a:pPr>
            <a:endParaRPr lang="ru-RU" sz="900" b="1" baseline="30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 txBox="1">
            <a:spLocks noChangeArrowheads="1"/>
          </p:cNvSpPr>
          <p:nvPr/>
        </p:nvSpPr>
        <p:spPr bwMode="auto">
          <a:xfrm>
            <a:off x="468313" y="800100"/>
            <a:ext cx="8675687" cy="97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ru-RU" sz="2000" b="1" u="sng">
                <a:solidFill>
                  <a:srgbClr val="002060"/>
                </a:solidFill>
                <a:latin typeface="Arial" charset="0"/>
                <a:cs typeface="Arial" charset="0"/>
              </a:rPr>
              <a:t>Данные дистанционного зондирования</a:t>
            </a:r>
            <a:r>
              <a:rPr lang="ru-RU" sz="2000" b="1" u="sng">
                <a:solidFill>
                  <a:srgbClr val="002060"/>
                </a:solidFill>
                <a:latin typeface="Arial" charset="0"/>
                <a:ea typeface="Calibri" pitchFamily="34" charset="0"/>
                <a:cs typeface="Arial" charset="0"/>
              </a:rPr>
              <a:t>:</a:t>
            </a:r>
          </a:p>
          <a:p>
            <a:pPr eaLnBrk="0" hangingPunct="0"/>
            <a:r>
              <a:rPr lang="ru-RU" sz="1600" b="1" u="sng">
                <a:solidFill>
                  <a:srgbClr val="002060"/>
                </a:solidFill>
                <a:latin typeface="Arial" charset="0"/>
                <a:ea typeface="Calibri" pitchFamily="34" charset="0"/>
                <a:cs typeface="Arial" charset="0"/>
              </a:rPr>
              <a:t>Снимки высокого пространственного разрешения (5-30 м)</a:t>
            </a:r>
          </a:p>
          <a:p>
            <a:pPr eaLnBrk="0" hangingPunct="0"/>
            <a:r>
              <a:rPr lang="ru-RU" sz="1600" b="1" u="sng">
                <a:solidFill>
                  <a:srgbClr val="002060"/>
                </a:solidFill>
                <a:latin typeface="Arial" charset="0"/>
                <a:ea typeface="Calibri" pitchFamily="34" charset="0"/>
                <a:cs typeface="Arial" charset="0"/>
              </a:rPr>
              <a:t>Снимки сверхвысокого пространственного разрешения (</a:t>
            </a:r>
            <a:r>
              <a:rPr lang="en-US" sz="1600" b="1" u="sng">
                <a:solidFill>
                  <a:srgbClr val="002060"/>
                </a:solidFill>
                <a:latin typeface="Arial" charset="0"/>
                <a:ea typeface="Calibri" pitchFamily="34" charset="0"/>
                <a:cs typeface="Arial" charset="0"/>
              </a:rPr>
              <a:t>&lt;1</a:t>
            </a:r>
            <a:r>
              <a:rPr lang="ru-RU" sz="1600" b="1" u="sng">
                <a:solidFill>
                  <a:srgbClr val="002060"/>
                </a:solidFill>
                <a:latin typeface="Arial" charset="0"/>
                <a:ea typeface="Calibri" pitchFamily="34" charset="0"/>
                <a:cs typeface="Arial" charset="0"/>
              </a:rPr>
              <a:t> м)</a:t>
            </a:r>
            <a:endParaRPr lang="en-US" sz="1600" b="1" u="sng">
              <a:solidFill>
                <a:srgbClr val="002060"/>
              </a:solidFill>
              <a:latin typeface="Arial" charset="0"/>
              <a:ea typeface="Calibri" pitchFamily="34" charset="0"/>
              <a:cs typeface="Arial" charset="0"/>
            </a:endParaRPr>
          </a:p>
          <a:p>
            <a:pPr eaLnBrk="0" hangingPunct="0"/>
            <a:r>
              <a:rPr lang="ru-RU" sz="1600" b="1" u="sng">
                <a:solidFill>
                  <a:srgbClr val="002060"/>
                </a:solidFill>
                <a:latin typeface="Arial" charset="0"/>
                <a:ea typeface="Calibri" pitchFamily="34" charset="0"/>
                <a:cs typeface="Arial" charset="0"/>
              </a:rPr>
              <a:t>Снимки с БПЛА</a:t>
            </a:r>
            <a:endParaRPr lang="en-US" sz="1600" b="1" u="sng">
              <a:solidFill>
                <a:srgbClr val="002060"/>
              </a:solidFill>
              <a:latin typeface="Arial" charset="0"/>
              <a:ea typeface="Calibri" pitchFamily="34" charset="0"/>
              <a:cs typeface="Arial" charset="0"/>
            </a:endParaRPr>
          </a:p>
          <a:p>
            <a:pPr algn="ctr" eaLnBrk="0" hangingPunct="0"/>
            <a:endParaRPr lang="ru-RU" sz="2000" b="1" u="sng">
              <a:solidFill>
                <a:srgbClr val="002060"/>
              </a:solidFill>
              <a:latin typeface="Arial" charset="0"/>
              <a:ea typeface="Calibri" pitchFamily="34" charset="0"/>
              <a:cs typeface="Arial" charset="0"/>
            </a:endParaRPr>
          </a:p>
          <a:p>
            <a:pPr algn="ctr" eaLnBrk="0" hangingPunct="0"/>
            <a:endParaRPr lang="ru-RU" sz="2000" b="1" u="sng">
              <a:solidFill>
                <a:srgbClr val="002060"/>
              </a:solidFill>
              <a:latin typeface="Arial" charset="0"/>
              <a:ea typeface="Calibri" pitchFamily="34" charset="0"/>
              <a:cs typeface="Arial" charset="0"/>
            </a:endParaRPr>
          </a:p>
        </p:txBody>
      </p:sp>
      <p:pic>
        <p:nvPicPr>
          <p:cNvPr id="25602" name="Picture 9" descr="Козюлин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08738" y="825500"/>
            <a:ext cx="2735262" cy="213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4663" y="4292600"/>
            <a:ext cx="4859337" cy="35004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25604" name="Picture 9" descr="Урочищ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294063"/>
            <a:ext cx="4284663" cy="356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6" descr="Томск(ERDAS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989138"/>
            <a:ext cx="3576638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7" descr="Привязка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40088" y="1736725"/>
            <a:ext cx="3248025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8" descr="Ris1_sOetofot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11863" y="2692400"/>
            <a:ext cx="3132137" cy="203200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 txBox="1">
            <a:spLocks noChangeArrowheads="1"/>
          </p:cNvSpPr>
          <p:nvPr/>
        </p:nvSpPr>
        <p:spPr bwMode="auto">
          <a:xfrm>
            <a:off x="4392613" y="944563"/>
            <a:ext cx="4751387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2400" b="1" i="1" u="sng">
                <a:solidFill>
                  <a:srgbClr val="002060"/>
                </a:solidFill>
                <a:latin typeface="Arial" charset="0"/>
                <a:ea typeface="Calibri" pitchFamily="34" charset="0"/>
                <a:cs typeface="Arial" charset="0"/>
              </a:rPr>
              <a:t>Имеющиеся ресурсы ТГУ</a:t>
            </a: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431800" y="836613"/>
            <a:ext cx="4824413" cy="46751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anchor="ctr">
            <a:spAutoFit/>
          </a:bodyPr>
          <a:lstStyle/>
          <a:p>
            <a:pPr>
              <a:buFontTx/>
              <a:buChar char="•"/>
              <a:defRPr/>
            </a:pPr>
            <a:r>
              <a:rPr lang="ru-RU" sz="1600" kern="0" dirty="0">
                <a:latin typeface="+mn-lt"/>
              </a:rPr>
              <a:t> Суперкомпьютер </a:t>
            </a:r>
            <a:r>
              <a:rPr lang="ru-RU" sz="1600" b="1" kern="0" dirty="0">
                <a:latin typeface="+mn-lt"/>
              </a:rPr>
              <a:t>63.7 </a:t>
            </a:r>
            <a:r>
              <a:rPr lang="ru-RU" sz="1600" kern="0" dirty="0" err="1">
                <a:latin typeface="+mn-lt"/>
              </a:rPr>
              <a:t>Тфлопс</a:t>
            </a:r>
            <a:endParaRPr lang="ru-RU" sz="1600" kern="0" dirty="0">
              <a:latin typeface="+mn-lt"/>
            </a:endParaRPr>
          </a:p>
          <a:p>
            <a:pPr>
              <a:buFontTx/>
              <a:buChar char="•"/>
              <a:defRPr/>
            </a:pPr>
            <a:endParaRPr lang="ru-RU" sz="1600" kern="0" dirty="0">
              <a:latin typeface="+mn-lt"/>
            </a:endParaRPr>
          </a:p>
          <a:p>
            <a:pPr>
              <a:buFontTx/>
              <a:buChar char="•"/>
              <a:defRPr/>
            </a:pPr>
            <a:r>
              <a:rPr lang="ru-RU" sz="1600" kern="0" dirty="0">
                <a:latin typeface="+mn-lt"/>
              </a:rPr>
              <a:t> Центр обработки данных </a:t>
            </a:r>
            <a:r>
              <a:rPr lang="ru-RU" sz="1600" b="1" kern="0" dirty="0">
                <a:latin typeface="+mn-lt"/>
              </a:rPr>
              <a:t>340 </a:t>
            </a:r>
            <a:r>
              <a:rPr lang="ru-RU" sz="1600" kern="0" dirty="0">
                <a:latin typeface="+mn-lt"/>
              </a:rPr>
              <a:t>Тбайт</a:t>
            </a:r>
          </a:p>
          <a:p>
            <a:pPr>
              <a:buFontTx/>
              <a:buChar char="•"/>
              <a:defRPr/>
            </a:pPr>
            <a:endParaRPr lang="ru-RU" sz="1600" kern="0" dirty="0">
              <a:latin typeface="+mn-lt"/>
            </a:endParaRPr>
          </a:p>
          <a:p>
            <a:pPr>
              <a:buFontTx/>
              <a:buChar char="•"/>
              <a:defRPr/>
            </a:pPr>
            <a:r>
              <a:rPr lang="ru-RU" sz="1600" kern="0" dirty="0">
                <a:latin typeface="+mn-lt"/>
              </a:rPr>
              <a:t> 4 АРМ на базе быстродействующих графических рабочих станций</a:t>
            </a:r>
          </a:p>
          <a:p>
            <a:pPr>
              <a:buFontTx/>
              <a:buChar char="•"/>
              <a:defRPr/>
            </a:pPr>
            <a:endParaRPr lang="ru-RU" sz="1600" kern="0" dirty="0">
              <a:latin typeface="+mn-lt"/>
            </a:endParaRPr>
          </a:p>
          <a:p>
            <a:pPr>
              <a:buFontTx/>
              <a:buChar char="•"/>
              <a:defRPr/>
            </a:pPr>
            <a:r>
              <a:rPr lang="ru-RU" sz="1600" kern="0" dirty="0">
                <a:latin typeface="+mn-lt"/>
              </a:rPr>
              <a:t> Беспилотный летательный аппарат</a:t>
            </a:r>
          </a:p>
          <a:p>
            <a:pPr>
              <a:buFontTx/>
              <a:buChar char="•"/>
              <a:defRPr/>
            </a:pPr>
            <a:r>
              <a:rPr lang="ru-RU" sz="2800" dirty="0"/>
              <a:t> </a:t>
            </a:r>
            <a:r>
              <a:rPr lang="ru-RU" sz="1600" kern="0" dirty="0">
                <a:latin typeface="+mn-lt"/>
              </a:rPr>
              <a:t>Существующие базы </a:t>
            </a:r>
            <a:r>
              <a:rPr lang="ru-RU" sz="1600" kern="0" dirty="0" err="1">
                <a:latin typeface="+mn-lt"/>
              </a:rPr>
              <a:t>геоданных</a:t>
            </a:r>
            <a:r>
              <a:rPr lang="ru-RU" sz="1600" kern="0" dirty="0">
                <a:latin typeface="+mn-lt"/>
              </a:rPr>
              <a:t> на территорию Томской области</a:t>
            </a:r>
          </a:p>
          <a:p>
            <a:pPr>
              <a:buFontTx/>
              <a:buChar char="•"/>
              <a:defRPr/>
            </a:pPr>
            <a:endParaRPr lang="ru-RU" sz="1600" kern="0" dirty="0">
              <a:latin typeface="+mn-lt"/>
            </a:endParaRPr>
          </a:p>
          <a:p>
            <a:pPr>
              <a:buFontTx/>
              <a:buChar char="•"/>
              <a:defRPr/>
            </a:pPr>
            <a:r>
              <a:rPr lang="ru-RU" sz="1600" kern="0" dirty="0">
                <a:latin typeface="+mn-lt"/>
              </a:rPr>
              <a:t> Лицензионное программное обеспечение.</a:t>
            </a:r>
          </a:p>
          <a:p>
            <a:pPr>
              <a:buFontTx/>
              <a:buChar char="•"/>
              <a:defRPr/>
            </a:pPr>
            <a:endParaRPr lang="ru-RU" sz="1600" kern="0" dirty="0">
              <a:latin typeface="+mn-lt"/>
            </a:endParaRPr>
          </a:p>
          <a:p>
            <a:pPr>
              <a:buFontTx/>
              <a:buChar char="•"/>
              <a:defRPr/>
            </a:pPr>
            <a:r>
              <a:rPr lang="ru-RU" sz="1600" kern="0" dirty="0">
                <a:latin typeface="+mn-lt"/>
              </a:rPr>
              <a:t> Наличие в ТГУ уникальных научных школ и специалистов по тематическому дешифрированию и ландшафтному картографированию</a:t>
            </a:r>
          </a:p>
        </p:txBody>
      </p:sp>
      <p:pic>
        <p:nvPicPr>
          <p:cNvPr id="26628" name="Picture 6" descr="шкаф 42U в СКС 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4581525"/>
            <a:ext cx="2808288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5" descr="Антенный пост_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80175" y="2312988"/>
            <a:ext cx="2470150" cy="326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5" cstate="print">
            <a:lum bright="18000"/>
          </a:blip>
          <a:srcRect/>
          <a:stretch>
            <a:fillRect/>
          </a:stretch>
        </p:blipFill>
        <p:spPr bwMode="auto">
          <a:xfrm>
            <a:off x="4608004" y="1412776"/>
            <a:ext cx="2879936" cy="1762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10499978" rev="0"/>
            </a:camera>
            <a:lightRig rig="threePt" dir="t"/>
          </a:scene3d>
        </p:spPr>
      </p:pic>
      <p:pic>
        <p:nvPicPr>
          <p:cNvPr id="26631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6263" y="5507038"/>
            <a:ext cx="1800225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49" name="Group 55"/>
          <p:cNvGrpSpPr>
            <a:grpSpLocks/>
          </p:cNvGrpSpPr>
          <p:nvPr/>
        </p:nvGrpSpPr>
        <p:grpSpPr bwMode="auto">
          <a:xfrm>
            <a:off x="503238" y="5454650"/>
            <a:ext cx="8208962" cy="1223963"/>
            <a:chOff x="217" y="2840"/>
            <a:chExt cx="5579" cy="937"/>
          </a:xfrm>
        </p:grpSpPr>
        <p:sp>
          <p:nvSpPr>
            <p:cNvPr id="27691" name="AutoShape 15"/>
            <p:cNvSpPr>
              <a:spLocks noChangeArrowheads="1"/>
            </p:cNvSpPr>
            <p:nvPr/>
          </p:nvSpPr>
          <p:spPr bwMode="auto">
            <a:xfrm>
              <a:off x="217" y="2840"/>
              <a:ext cx="5579" cy="937"/>
            </a:xfrm>
            <a:prstGeom prst="roundRect">
              <a:avLst>
                <a:gd name="adj" fmla="val 7880"/>
              </a:avLst>
            </a:prstGeom>
            <a:solidFill>
              <a:srgbClr val="EFFAFF"/>
            </a:solidFill>
            <a:ln w="19050">
              <a:solidFill>
                <a:srgbClr val="0072BA"/>
              </a:solidFill>
              <a:miter lim="800000"/>
              <a:headEnd type="none" w="sm" len="sm"/>
              <a:tailEnd type="none" w="sm" len="sm"/>
            </a:ln>
          </p:spPr>
          <p:txBody>
            <a:bodyPr lIns="77925" tIns="38963" rIns="77925" bIns="38963" anchor="ctr"/>
            <a:lstStyle/>
            <a:p>
              <a:pPr algn="ctr" defTabSz="779463"/>
              <a:endParaRPr lang="ru-RU" sz="1400" b="1">
                <a:solidFill>
                  <a:srgbClr val="0072BA"/>
                </a:solidFill>
                <a:latin typeface="Arial" charset="0"/>
              </a:endParaRPr>
            </a:p>
          </p:txBody>
        </p:sp>
        <p:pic>
          <p:nvPicPr>
            <p:cNvPr id="27692" name="Picture 57" descr="Захват-6"/>
            <p:cNvPicPr>
              <a:picLocks noChangeAspect="1" noChangeArrowheads="1"/>
            </p:cNvPicPr>
            <p:nvPr/>
          </p:nvPicPr>
          <p:blipFill>
            <a:blip r:embed="rId2">
              <a:lum bright="-12000" contrast="18000"/>
            </a:blip>
            <a:srcRect/>
            <a:stretch>
              <a:fillRect/>
            </a:stretch>
          </p:blipFill>
          <p:spPr bwMode="auto">
            <a:xfrm>
              <a:off x="1715" y="2927"/>
              <a:ext cx="1224" cy="775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27693" name="Picture 58" descr="Захват-2"/>
            <p:cNvPicPr>
              <a:picLocks noChangeAspect="1" noChangeArrowheads="1"/>
            </p:cNvPicPr>
            <p:nvPr/>
          </p:nvPicPr>
          <p:blipFill>
            <a:blip r:embed="rId3">
              <a:lum bright="-12000" contrast="18000"/>
            </a:blip>
            <a:srcRect/>
            <a:stretch>
              <a:fillRect/>
            </a:stretch>
          </p:blipFill>
          <p:spPr bwMode="auto">
            <a:xfrm>
              <a:off x="308" y="2928"/>
              <a:ext cx="1224" cy="774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27694" name="Picture 59" descr="9024_Объем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120" y="2927"/>
              <a:ext cx="1225" cy="775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27695" name="Picture 60" descr="Ris1_sOetofoto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526" y="2937"/>
              <a:ext cx="1179" cy="765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</p:spPr>
        </p:pic>
      </p:grpSp>
      <p:graphicFrame>
        <p:nvGraphicFramePr>
          <p:cNvPr id="9" name="Group 127"/>
          <p:cNvGraphicFramePr>
            <a:graphicFrameLocks noGrp="1"/>
          </p:cNvGraphicFramePr>
          <p:nvPr/>
        </p:nvGraphicFramePr>
        <p:xfrm>
          <a:off x="4535488" y="1525588"/>
          <a:ext cx="4465637" cy="3908425"/>
        </p:xfrm>
        <a:graphic>
          <a:graphicData uri="http://schemas.openxmlformats.org/drawingml/2006/table">
            <a:tbl>
              <a:tblPr/>
              <a:tblGrid>
                <a:gridCol w="1733251"/>
                <a:gridCol w="2732075"/>
              </a:tblGrid>
              <a:tr h="37125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2BA"/>
                          </a:solidFill>
                          <a:effectLst/>
                          <a:latin typeface="Verdana" pitchFamily="34" charset="0"/>
                        </a:rPr>
                        <a:t>Программное обеспечение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2BA"/>
                          </a:solidFill>
                          <a:effectLst/>
                          <a:latin typeface="Verdana" pitchFamily="34" charset="0"/>
                        </a:rPr>
                        <a:t>Решаемые задачи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AFF"/>
                    </a:solidFill>
                  </a:tcPr>
                </a:tc>
              </a:tr>
              <a:tr h="22846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2BA"/>
                          </a:solidFill>
                          <a:effectLst/>
                          <a:latin typeface="Verdana" pitchFamily="34" charset="0"/>
                        </a:rPr>
                        <a:t>ENVI</a:t>
                      </a:r>
                      <a:endParaRPr kumimoji="1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72BA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DA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1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2BA"/>
                          </a:solidFill>
                          <a:effectLst/>
                          <a:latin typeface="Verdana" pitchFamily="34" charset="0"/>
                        </a:rPr>
                        <a:t>Обработка оптических данных космических аппаратов, создание «мозаики» снимков, классификация изображений и тематическое дешифрирование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DA"/>
                    </a:solidFill>
                  </a:tcPr>
                </a:tc>
              </a:tr>
              <a:tr h="22846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2BA"/>
                          </a:solidFill>
                          <a:effectLst/>
                          <a:latin typeface="Verdana" pitchFamily="34" charset="0"/>
                        </a:rPr>
                        <a:t>PCI Geomatica</a:t>
                      </a:r>
                      <a:endParaRPr kumimoji="1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72BA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D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846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2BA"/>
                          </a:solidFill>
                          <a:effectLst/>
                          <a:latin typeface="Verdana" pitchFamily="34" charset="0"/>
                        </a:rPr>
                        <a:t>Талка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D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846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2BA"/>
                          </a:solidFill>
                          <a:effectLst/>
                          <a:latin typeface="Verdana" pitchFamily="34" charset="0"/>
                        </a:rPr>
                        <a:t>PhotoMod</a:t>
                      </a:r>
                      <a:endParaRPr kumimoji="1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72BA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D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846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2BA"/>
                          </a:solidFill>
                          <a:effectLst/>
                          <a:latin typeface="Verdana" pitchFamily="34" charset="0"/>
                        </a:rPr>
                        <a:t>ERDAS Imagine</a:t>
                      </a:r>
                      <a:endParaRPr kumimoji="1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72BA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80000"/>
                        <a:buFontTx/>
                        <a:buNone/>
                        <a:tabLst/>
                      </a:pPr>
                      <a:endParaRPr kumimoji="1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72BA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DA"/>
                    </a:solidFill>
                  </a:tcPr>
                </a:tc>
              </a:tr>
              <a:tr h="7996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2BA"/>
                          </a:solidFill>
                          <a:effectLst/>
                          <a:latin typeface="Verdana" pitchFamily="34" charset="0"/>
                        </a:rPr>
                        <a:t>SARScape</a:t>
                      </a:r>
                      <a:endParaRPr kumimoji="1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72BA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1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2BA"/>
                          </a:solidFill>
                          <a:effectLst/>
                          <a:latin typeface="Verdana" pitchFamily="34" charset="0"/>
                        </a:rPr>
                        <a:t>Обработка радиолокационных данных, создание моделей высот местности, мониторинг деформаций поверхности Земли и объектов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DA"/>
                    </a:solidFill>
                  </a:tcPr>
                </a:tc>
              </a:tr>
              <a:tr h="22846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2BA"/>
                          </a:solidFill>
                          <a:effectLst/>
                          <a:latin typeface="Verdana" pitchFamily="34" charset="0"/>
                        </a:rPr>
                        <a:t>EnsoMosaic</a:t>
                      </a:r>
                      <a:endParaRPr kumimoji="1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72BA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DA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1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2BA"/>
                          </a:solidFill>
                          <a:effectLst/>
                          <a:latin typeface="Verdana" pitchFamily="34" charset="0"/>
                        </a:rPr>
                        <a:t>Обработка оптических данных БПЛА, создание </a:t>
                      </a:r>
                      <a:r>
                        <a:rPr kumimoji="1" lang="ru-RU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2BA"/>
                          </a:solidFill>
                          <a:effectLst/>
                          <a:latin typeface="Verdana" pitchFamily="34" charset="0"/>
                        </a:rPr>
                        <a:t>ортофотопланов</a:t>
                      </a:r>
                      <a:r>
                        <a:rPr kumimoji="1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2BA"/>
                          </a:solidFill>
                          <a:effectLst/>
                          <a:latin typeface="Verdana" pitchFamily="34" charset="0"/>
                        </a:rPr>
                        <a:t> и моделей высот местности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DA"/>
                    </a:solidFill>
                  </a:tcPr>
                </a:tc>
              </a:tr>
              <a:tr h="28558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2BA"/>
                          </a:solidFill>
                          <a:effectLst/>
                          <a:latin typeface="Verdana" pitchFamily="34" charset="0"/>
                        </a:rPr>
                        <a:t>TopoAxis</a:t>
                      </a:r>
                      <a:endParaRPr kumimoji="1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72BA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D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3532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2BA"/>
                          </a:solidFill>
                          <a:effectLst/>
                          <a:latin typeface="Verdana" pitchFamily="34" charset="0"/>
                        </a:rPr>
                        <a:t>ArcGIS</a:t>
                      </a:r>
                      <a:endParaRPr kumimoji="1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72BA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1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2BA"/>
                          </a:solidFill>
                          <a:effectLst/>
                          <a:latin typeface="Verdana" pitchFamily="34" charset="0"/>
                        </a:rPr>
                        <a:t>Создание и ведение баз </a:t>
                      </a:r>
                      <a:r>
                        <a:rPr kumimoji="1" lang="ru-RU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2BA"/>
                          </a:solidFill>
                          <a:effectLst/>
                          <a:latin typeface="Verdana" pitchFamily="34" charset="0"/>
                        </a:rPr>
                        <a:t>геоданных</a:t>
                      </a:r>
                      <a:r>
                        <a:rPr kumimoji="1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2BA"/>
                          </a:solidFill>
                          <a:effectLst/>
                          <a:latin typeface="Verdana" pitchFamily="34" charset="0"/>
                        </a:rPr>
                        <a:t>, пространственный анализ</a:t>
                      </a:r>
                      <a:r>
                        <a:rPr kumimoji="1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2BA"/>
                          </a:solidFill>
                          <a:effectLst/>
                          <a:latin typeface="Verdana" pitchFamily="34" charset="0"/>
                        </a:rPr>
                        <a:t>, </a:t>
                      </a:r>
                      <a:r>
                        <a:rPr kumimoji="1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2BA"/>
                          </a:solidFill>
                          <a:effectLst/>
                          <a:latin typeface="Verdana" pitchFamily="34" charset="0"/>
                        </a:rPr>
                        <a:t>тематическое картографирование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Pct val="80000"/>
                        <a:buFontTx/>
                        <a:buNone/>
                        <a:tabLst/>
                      </a:pPr>
                      <a:endParaRPr kumimoji="1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2BA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EDA"/>
                    </a:solidFill>
                  </a:tcPr>
                </a:tc>
              </a:tr>
            </a:tbl>
          </a:graphicData>
        </a:graphic>
      </p:graphicFrame>
      <p:sp>
        <p:nvSpPr>
          <p:cNvPr id="27681" name="Text Box 9"/>
          <p:cNvSpPr txBox="1">
            <a:spLocks noChangeArrowheads="1"/>
          </p:cNvSpPr>
          <p:nvPr/>
        </p:nvSpPr>
        <p:spPr bwMode="auto">
          <a:xfrm>
            <a:off x="466725" y="4781550"/>
            <a:ext cx="1801813" cy="2635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77925" tIns="38963" rIns="77925" bIns="38963">
            <a:spAutoFit/>
          </a:bodyPr>
          <a:lstStyle/>
          <a:p>
            <a:pPr algn="ctr" defTabSz="779463"/>
            <a:r>
              <a:rPr lang="ru-RU" sz="1200" b="1">
                <a:latin typeface="Arial" charset="0"/>
              </a:rPr>
              <a:t>Суперкомпьютер</a:t>
            </a:r>
          </a:p>
        </p:txBody>
      </p:sp>
      <p:sp>
        <p:nvSpPr>
          <p:cNvPr id="27682" name="Text Box 9"/>
          <p:cNvSpPr txBox="1">
            <a:spLocks noChangeArrowheads="1"/>
          </p:cNvSpPr>
          <p:nvPr/>
        </p:nvSpPr>
        <p:spPr bwMode="auto">
          <a:xfrm>
            <a:off x="2538413" y="4695825"/>
            <a:ext cx="1801812" cy="447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77925" tIns="38963" rIns="77925" bIns="38963">
            <a:spAutoFit/>
          </a:bodyPr>
          <a:lstStyle/>
          <a:p>
            <a:pPr algn="ctr" defTabSz="779463"/>
            <a:r>
              <a:rPr lang="ru-RU" sz="1200" b="1">
                <a:latin typeface="Arial" charset="0"/>
              </a:rPr>
              <a:t>Рабочие места обработки</a:t>
            </a:r>
          </a:p>
        </p:txBody>
      </p:sp>
      <p:pic>
        <p:nvPicPr>
          <p:cNvPr id="27683" name="Picture 95" descr="twin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1800" y="1720850"/>
            <a:ext cx="1885950" cy="2701925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7684" name="Picture 96" descr="IMG_0012"/>
          <p:cNvPicPr>
            <a:picLocks noChangeAspect="1" noChangeArrowheads="1"/>
          </p:cNvPicPr>
          <p:nvPr/>
        </p:nvPicPr>
        <p:blipFill>
          <a:blip r:embed="rId7"/>
          <a:srcRect l="4218" r="17151"/>
          <a:stretch>
            <a:fillRect/>
          </a:stretch>
        </p:blipFill>
        <p:spPr bwMode="auto">
          <a:xfrm>
            <a:off x="2717800" y="3232150"/>
            <a:ext cx="1284288" cy="1089025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7685" name="Picture 97" descr="IMG_0059"/>
          <p:cNvPicPr>
            <a:picLocks noChangeAspect="1" noChangeArrowheads="1"/>
          </p:cNvPicPr>
          <p:nvPr/>
        </p:nvPicPr>
        <p:blipFill>
          <a:blip r:embed="rId8"/>
          <a:srcRect l="4222" r="17073"/>
          <a:stretch>
            <a:fillRect/>
          </a:stretch>
        </p:blipFill>
        <p:spPr bwMode="auto">
          <a:xfrm>
            <a:off x="2717800" y="1731963"/>
            <a:ext cx="1284288" cy="1089025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7686" name="Picture 98" descr="IMG_0059"/>
          <p:cNvPicPr>
            <a:picLocks noChangeAspect="1" noChangeArrowheads="1"/>
          </p:cNvPicPr>
          <p:nvPr/>
        </p:nvPicPr>
        <p:blipFill>
          <a:blip r:embed="rId8"/>
          <a:srcRect l="4222" r="17073"/>
          <a:stretch>
            <a:fillRect/>
          </a:stretch>
        </p:blipFill>
        <p:spPr bwMode="auto">
          <a:xfrm>
            <a:off x="2843213" y="1865313"/>
            <a:ext cx="1284287" cy="1089025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7687" name="Picture 99" descr="IMG_0059"/>
          <p:cNvPicPr>
            <a:picLocks noChangeAspect="1" noChangeArrowheads="1"/>
          </p:cNvPicPr>
          <p:nvPr/>
        </p:nvPicPr>
        <p:blipFill>
          <a:blip r:embed="rId8"/>
          <a:srcRect l="4222" r="17073"/>
          <a:stretch>
            <a:fillRect/>
          </a:stretch>
        </p:blipFill>
        <p:spPr bwMode="auto">
          <a:xfrm>
            <a:off x="2987675" y="1973263"/>
            <a:ext cx="1284288" cy="1089025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7688" name="Picture 100" descr="IMG_0012"/>
          <p:cNvPicPr>
            <a:picLocks noChangeAspect="1" noChangeArrowheads="1"/>
          </p:cNvPicPr>
          <p:nvPr/>
        </p:nvPicPr>
        <p:blipFill>
          <a:blip r:embed="rId7"/>
          <a:srcRect l="4218" r="17151"/>
          <a:stretch>
            <a:fillRect/>
          </a:stretch>
        </p:blipFill>
        <p:spPr bwMode="auto">
          <a:xfrm>
            <a:off x="2843213" y="3376613"/>
            <a:ext cx="1284287" cy="1089025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7689" name="Picture 101" descr="IMG_0012"/>
          <p:cNvPicPr>
            <a:picLocks noChangeAspect="1" noChangeArrowheads="1"/>
          </p:cNvPicPr>
          <p:nvPr/>
        </p:nvPicPr>
        <p:blipFill>
          <a:blip r:embed="rId7"/>
          <a:srcRect l="4218" r="17151"/>
          <a:stretch>
            <a:fillRect/>
          </a:stretch>
        </p:blipFill>
        <p:spPr bwMode="auto">
          <a:xfrm>
            <a:off x="2987675" y="3521075"/>
            <a:ext cx="1284288" cy="1089025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7690" name="Прямоугольник 18"/>
          <p:cNvSpPr>
            <a:spLocks noChangeArrowheads="1"/>
          </p:cNvSpPr>
          <p:nvPr/>
        </p:nvSpPr>
        <p:spPr bwMode="auto">
          <a:xfrm>
            <a:off x="1619250" y="981075"/>
            <a:ext cx="72009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 u="sng">
                <a:solidFill>
                  <a:srgbClr val="002060"/>
                </a:solidFill>
                <a:latin typeface="Arial" charset="0"/>
                <a:ea typeface="Calibri" pitchFamily="34" charset="0"/>
                <a:cs typeface="Arial" charset="0"/>
              </a:rPr>
              <a:t>Аппаратно-программное обеспечение ГИС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7" name="Rectangle 2"/>
          <p:cNvSpPr txBox="1">
            <a:spLocks noChangeArrowheads="1"/>
          </p:cNvSpPr>
          <p:nvPr/>
        </p:nvSpPr>
        <p:spPr bwMode="auto">
          <a:xfrm>
            <a:off x="755650" y="908050"/>
            <a:ext cx="61928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ct val="80000"/>
              </a:lnSpc>
            </a:pPr>
            <a:r>
              <a:rPr lang="ru-RU" sz="2400" b="1" i="1" u="sng">
                <a:solidFill>
                  <a:srgbClr val="002060"/>
                </a:solidFill>
                <a:latin typeface="Arial" charset="0"/>
                <a:ea typeface="Calibri" pitchFamily="34" charset="0"/>
                <a:cs typeface="Arial" charset="0"/>
              </a:rPr>
              <a:t>Организация работы</a:t>
            </a:r>
          </a:p>
        </p:txBody>
      </p:sp>
      <p:grpSp>
        <p:nvGrpSpPr>
          <p:cNvPr id="22538" name="Group 3"/>
          <p:cNvGrpSpPr>
            <a:grpSpLocks/>
          </p:cNvGrpSpPr>
          <p:nvPr/>
        </p:nvGrpSpPr>
        <p:grpSpPr bwMode="auto">
          <a:xfrm>
            <a:off x="3903663" y="3141663"/>
            <a:ext cx="2108200" cy="1493837"/>
            <a:chOff x="2094" y="2200"/>
            <a:chExt cx="1448" cy="1104"/>
          </a:xfrm>
        </p:grpSpPr>
        <p:sp>
          <p:nvSpPr>
            <p:cNvPr id="106" name="Oval 4"/>
            <p:cNvSpPr>
              <a:spLocks noChangeArrowheads="1"/>
            </p:cNvSpPr>
            <p:nvPr/>
          </p:nvSpPr>
          <p:spPr bwMode="auto">
            <a:xfrm>
              <a:off x="2094" y="2200"/>
              <a:ext cx="1448" cy="1104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000000"/>
              </a:solidFill>
              <a:round/>
              <a:headEnd/>
              <a:tailEnd/>
            </a:ln>
            <a:effectLst>
              <a:outerShdw dist="161645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7" name="Rectangle 5"/>
            <p:cNvSpPr>
              <a:spLocks noChangeArrowheads="1"/>
            </p:cNvSpPr>
            <p:nvPr/>
          </p:nvSpPr>
          <p:spPr bwMode="auto">
            <a:xfrm>
              <a:off x="2256" y="2280"/>
              <a:ext cx="1076" cy="6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9050" tIns="26988" rIns="19050" bIns="26988"/>
            <a:lstStyle/>
            <a:p>
              <a:pPr algn="ctr">
                <a:lnSpc>
                  <a:spcPts val="1800"/>
                </a:lnSpc>
                <a:tabLst>
                  <a:tab pos="457200" algn="l"/>
                  <a:tab pos="914400" algn="l"/>
                  <a:tab pos="1371600" algn="l"/>
                </a:tabLst>
                <a:defRPr/>
              </a:pPr>
              <a:r>
                <a:rPr lang="ru-RU" sz="20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База </a:t>
              </a:r>
            </a:p>
            <a:p>
              <a:pPr algn="ctr">
                <a:lnSpc>
                  <a:spcPts val="1800"/>
                </a:lnSpc>
                <a:tabLst>
                  <a:tab pos="457200" algn="l"/>
                  <a:tab pos="914400" algn="l"/>
                  <a:tab pos="1371600" algn="l"/>
                </a:tabLst>
                <a:defRPr/>
              </a:pPr>
              <a:r>
                <a:rPr lang="ru-RU" sz="20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геоданных </a:t>
              </a:r>
              <a:r>
                <a:rPr lang="en-US" sz="20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ГИС</a:t>
              </a:r>
            </a:p>
            <a:p>
              <a:pPr algn="ctr">
                <a:lnSpc>
                  <a:spcPts val="1800"/>
                </a:lnSpc>
                <a:tabLst>
                  <a:tab pos="457200" algn="l"/>
                  <a:tab pos="914400" algn="l"/>
                  <a:tab pos="1371600" algn="l"/>
                </a:tabLst>
                <a:defRPr/>
              </a:pPr>
              <a:r>
                <a:rPr lang="ru-RU" sz="20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РГС ТО</a:t>
              </a:r>
            </a:p>
            <a:p>
              <a:pPr algn="ctr">
                <a:lnSpc>
                  <a:spcPts val="1800"/>
                </a:lnSpc>
                <a:tabLst>
                  <a:tab pos="457200" algn="l"/>
                  <a:tab pos="914400" algn="l"/>
                  <a:tab pos="1371600" algn="l"/>
                </a:tabLst>
                <a:defRPr/>
              </a:pPr>
              <a:r>
                <a:rPr lang="en-US" sz="20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(</a:t>
              </a:r>
              <a:r>
                <a:rPr lang="ru-RU" sz="20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ЦОД ТГУ</a:t>
              </a:r>
              <a:r>
                <a:rPr lang="en-US" sz="20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)</a:t>
              </a:r>
              <a:endPara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</p:grpSp>
      <p:sp>
        <p:nvSpPr>
          <p:cNvPr id="22539" name="Line 6"/>
          <p:cNvSpPr>
            <a:spLocks noChangeShapeType="1"/>
          </p:cNvSpPr>
          <p:nvPr/>
        </p:nvSpPr>
        <p:spPr bwMode="auto">
          <a:xfrm flipV="1">
            <a:off x="5867400" y="3141663"/>
            <a:ext cx="827088" cy="392112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 type="stealth" w="med" len="lg"/>
            <a:tailEnd type="stealth" w="med" len="lg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2540" name="Line 7"/>
          <p:cNvSpPr>
            <a:spLocks noChangeShapeType="1"/>
          </p:cNvSpPr>
          <p:nvPr/>
        </p:nvSpPr>
        <p:spPr bwMode="auto">
          <a:xfrm flipH="1">
            <a:off x="3652838" y="4514850"/>
            <a:ext cx="688975" cy="523875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 type="stealth" w="med" len="lg"/>
            <a:tailEnd type="none" w="med" len="lg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2541" name="Line 8"/>
          <p:cNvSpPr>
            <a:spLocks noChangeShapeType="1"/>
          </p:cNvSpPr>
          <p:nvPr/>
        </p:nvSpPr>
        <p:spPr bwMode="auto">
          <a:xfrm>
            <a:off x="3033713" y="3140075"/>
            <a:ext cx="963612" cy="392113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 type="stealth" w="med" len="lg"/>
            <a:tailEnd type="stealth" w="med" len="lg"/>
          </a:ln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31753" name="Object 9"/>
          <p:cNvGraphicFramePr>
            <a:graphicFrameLocks noChangeAspect="1"/>
          </p:cNvGraphicFramePr>
          <p:nvPr/>
        </p:nvGraphicFramePr>
        <p:xfrm>
          <a:off x="4535488" y="4221163"/>
          <a:ext cx="746125" cy="1244600"/>
        </p:xfrm>
        <a:graphic>
          <a:graphicData uri="http://schemas.openxmlformats.org/presentationml/2006/ole">
            <p:oleObj spid="_x0000_s22530" name="Clip" r:id="rId3" imgW="1927080" imgH="3382560" progId="">
              <p:embed/>
            </p:oleObj>
          </a:graphicData>
        </a:graphic>
      </p:graphicFrame>
      <p:sp>
        <p:nvSpPr>
          <p:cNvPr id="113" name="Rectangle 11"/>
          <p:cNvSpPr>
            <a:spLocks noChangeArrowheads="1"/>
          </p:cNvSpPr>
          <p:nvPr/>
        </p:nvSpPr>
        <p:spPr bwMode="auto">
          <a:xfrm>
            <a:off x="4895850" y="1341438"/>
            <a:ext cx="2074863" cy="41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9050" tIns="26988" rIns="19050" bIns="26988"/>
          <a:lstStyle/>
          <a:p>
            <a:pPr algn="ctr">
              <a:lnSpc>
                <a:spcPts val="2600"/>
              </a:lnSpc>
              <a:tabLst>
                <a:tab pos="457200" algn="l"/>
                <a:tab pos="914400" algn="l"/>
                <a:tab pos="1371600" algn="l"/>
              </a:tabLst>
              <a:defRPr/>
            </a:pPr>
            <a:r>
              <a:rPr lang="ru-RU" sz="2000" u="sng" dirty="0" err="1">
                <a:solidFill>
                  <a:srgbClr val="3333FF"/>
                </a:solidFill>
                <a:latin typeface="Arial" charset="0"/>
              </a:rPr>
              <a:t>Геопортал</a:t>
            </a:r>
            <a:r>
              <a:rPr lang="ru-RU" sz="2000" u="sng" dirty="0">
                <a:solidFill>
                  <a:srgbClr val="3333FF"/>
                </a:solidFill>
                <a:latin typeface="Arial" charset="0"/>
              </a:rPr>
              <a:t> </a:t>
            </a:r>
          </a:p>
          <a:p>
            <a:pPr algn="ctr">
              <a:tabLst>
                <a:tab pos="457200" algn="l"/>
                <a:tab pos="914400" algn="l"/>
                <a:tab pos="1371600" algn="l"/>
              </a:tabLst>
              <a:defRPr/>
            </a:pPr>
            <a:r>
              <a:rPr lang="ru-RU" sz="1600" kern="0" dirty="0">
                <a:latin typeface="+mn-lt"/>
              </a:rPr>
              <a:t>Скоростной доступ через </a:t>
            </a:r>
            <a:r>
              <a:rPr lang="en-US" sz="1600" kern="0" dirty="0">
                <a:latin typeface="+mn-lt"/>
              </a:rPr>
              <a:t>Internet</a:t>
            </a:r>
          </a:p>
        </p:txBody>
      </p:sp>
      <p:graphicFrame>
        <p:nvGraphicFramePr>
          <p:cNvPr id="22531" name="Object 13"/>
          <p:cNvGraphicFramePr>
            <a:graphicFrameLocks noChangeAspect="1"/>
          </p:cNvGraphicFramePr>
          <p:nvPr/>
        </p:nvGraphicFramePr>
        <p:xfrm>
          <a:off x="3671888" y="1484313"/>
          <a:ext cx="1571625" cy="1163637"/>
        </p:xfrm>
        <a:graphic>
          <a:graphicData uri="http://schemas.openxmlformats.org/presentationml/2006/ole">
            <p:oleObj spid="_x0000_s22531" name="Clip" r:id="rId4" imgW="1352160" imgH="934200" progId="">
              <p:embed/>
            </p:oleObj>
          </a:graphicData>
        </a:graphic>
      </p:graphicFrame>
      <p:sp>
        <p:nvSpPr>
          <p:cNvPr id="129" name="Rectangle 27"/>
          <p:cNvSpPr>
            <a:spLocks noChangeArrowheads="1"/>
          </p:cNvSpPr>
          <p:nvPr/>
        </p:nvSpPr>
        <p:spPr bwMode="auto">
          <a:xfrm>
            <a:off x="576263" y="2420938"/>
            <a:ext cx="2555875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9050" tIns="26988" rIns="19050" bIns="26988"/>
          <a:lstStyle/>
          <a:p>
            <a:pPr algn="ctr">
              <a:lnSpc>
                <a:spcPts val="2000"/>
              </a:lnSpc>
              <a:tabLst>
                <a:tab pos="457200" algn="l"/>
                <a:tab pos="914400" algn="l"/>
                <a:tab pos="1371600" algn="l"/>
              </a:tabLst>
              <a:defRPr/>
            </a:pPr>
            <a:r>
              <a:rPr lang="ru-RU" sz="1600" u="sng" dirty="0">
                <a:solidFill>
                  <a:srgbClr val="3333FF"/>
                </a:solidFill>
                <a:latin typeface="Arial" charset="0"/>
              </a:rPr>
              <a:t>Департамент природных ресурсов и охраны окружающей среды</a:t>
            </a:r>
          </a:p>
          <a:p>
            <a:pPr>
              <a:lnSpc>
                <a:spcPts val="1800"/>
              </a:lnSpc>
              <a:buFontTx/>
              <a:buChar char="-"/>
              <a:tabLst>
                <a:tab pos="457200" algn="l"/>
                <a:tab pos="914400" algn="l"/>
                <a:tab pos="1371600" algn="l"/>
              </a:tabLst>
              <a:defRPr/>
            </a:pPr>
            <a:r>
              <a:rPr lang="en-US" sz="1600" kern="0" dirty="0" err="1">
                <a:latin typeface="+mn-lt"/>
              </a:rPr>
              <a:t>автоматизация</a:t>
            </a:r>
            <a:r>
              <a:rPr lang="en-US" sz="1600" kern="0" dirty="0">
                <a:latin typeface="+mn-lt"/>
              </a:rPr>
              <a:t> </a:t>
            </a:r>
            <a:r>
              <a:rPr lang="en-US" sz="1600" kern="0" dirty="0" err="1">
                <a:latin typeface="+mn-lt"/>
              </a:rPr>
              <a:t>расчётов</a:t>
            </a:r>
            <a:r>
              <a:rPr lang="en-US" sz="1600" kern="0" dirty="0">
                <a:latin typeface="+mn-lt"/>
              </a:rPr>
              <a:t> </a:t>
            </a:r>
            <a:r>
              <a:rPr lang="en-US" sz="1600" kern="0" dirty="0" err="1">
                <a:latin typeface="+mn-lt"/>
              </a:rPr>
              <a:t>границ</a:t>
            </a:r>
            <a:r>
              <a:rPr lang="en-US" sz="1600" kern="0" dirty="0">
                <a:latin typeface="+mn-lt"/>
              </a:rPr>
              <a:t> </a:t>
            </a:r>
            <a:r>
              <a:rPr lang="en-US" sz="1600" kern="0" dirty="0" err="1">
                <a:latin typeface="+mn-lt"/>
              </a:rPr>
              <a:t>санитарно-защитных</a:t>
            </a:r>
            <a:r>
              <a:rPr lang="ru-RU" sz="1600" kern="0" dirty="0">
                <a:latin typeface="+mn-lt"/>
              </a:rPr>
              <a:t>, </a:t>
            </a:r>
            <a:r>
              <a:rPr lang="ru-RU" sz="1600" kern="0" dirty="0" err="1">
                <a:latin typeface="+mn-lt"/>
              </a:rPr>
              <a:t>водоохранных</a:t>
            </a:r>
            <a:r>
              <a:rPr lang="en-US" sz="1600" kern="0" dirty="0">
                <a:latin typeface="+mn-lt"/>
              </a:rPr>
              <a:t> </a:t>
            </a:r>
            <a:r>
              <a:rPr lang="en-US" sz="1600" kern="0" dirty="0" err="1">
                <a:latin typeface="+mn-lt"/>
              </a:rPr>
              <a:t>зон</a:t>
            </a:r>
            <a:r>
              <a:rPr lang="en-US" sz="1600" kern="0" dirty="0">
                <a:latin typeface="+mn-lt"/>
              </a:rPr>
              <a:t> </a:t>
            </a:r>
            <a:endParaRPr lang="ru-RU" sz="1600" kern="0" dirty="0">
              <a:latin typeface="+mn-lt"/>
            </a:endParaRPr>
          </a:p>
          <a:p>
            <a:pPr>
              <a:lnSpc>
                <a:spcPts val="1800"/>
              </a:lnSpc>
              <a:tabLst>
                <a:tab pos="457200" algn="l"/>
                <a:tab pos="914400" algn="l"/>
                <a:tab pos="1371600" algn="l"/>
              </a:tabLst>
              <a:defRPr/>
            </a:pPr>
            <a:r>
              <a:rPr lang="en-US" sz="1600" kern="0" dirty="0">
                <a:latin typeface="+mn-lt"/>
              </a:rPr>
              <a:t>и </a:t>
            </a:r>
            <a:r>
              <a:rPr lang="en-US" sz="1600" kern="0" dirty="0" err="1">
                <a:latin typeface="+mn-lt"/>
              </a:rPr>
              <a:t>т.п</a:t>
            </a:r>
            <a:r>
              <a:rPr lang="en-US" sz="1600" kern="0" dirty="0">
                <a:latin typeface="+mn-lt"/>
              </a:rPr>
              <a:t>.</a:t>
            </a:r>
          </a:p>
          <a:p>
            <a:pPr>
              <a:lnSpc>
                <a:spcPts val="800"/>
              </a:lnSpc>
              <a:tabLst>
                <a:tab pos="457200" algn="l"/>
                <a:tab pos="914400" algn="l"/>
                <a:tab pos="1371600" algn="l"/>
              </a:tabLst>
              <a:defRPr/>
            </a:pPr>
            <a:endParaRPr lang="en-US" dirty="0"/>
          </a:p>
        </p:txBody>
      </p:sp>
      <p:graphicFrame>
        <p:nvGraphicFramePr>
          <p:cNvPr id="22532" name="Object 29"/>
          <p:cNvGraphicFramePr>
            <a:graphicFrameLocks noChangeAspect="1"/>
          </p:cNvGraphicFramePr>
          <p:nvPr/>
        </p:nvGraphicFramePr>
        <p:xfrm>
          <a:off x="792163" y="1268413"/>
          <a:ext cx="1776412" cy="1082675"/>
        </p:xfrm>
        <a:graphic>
          <a:graphicData uri="http://schemas.openxmlformats.org/presentationml/2006/ole">
            <p:oleObj spid="_x0000_s22532" name="Clip" r:id="rId5" imgW="1352160" imgH="934200" progId="">
              <p:embed/>
            </p:oleObj>
          </a:graphicData>
        </a:graphic>
      </p:graphicFrame>
      <p:grpSp>
        <p:nvGrpSpPr>
          <p:cNvPr id="22544" name="Group 30"/>
          <p:cNvGrpSpPr>
            <a:grpSpLocks/>
          </p:cNvGrpSpPr>
          <p:nvPr/>
        </p:nvGrpSpPr>
        <p:grpSpPr bwMode="auto">
          <a:xfrm>
            <a:off x="1187450" y="1557338"/>
            <a:ext cx="444500" cy="241300"/>
            <a:chOff x="3621" y="1554"/>
            <a:chExt cx="369" cy="275"/>
          </a:xfrm>
        </p:grpSpPr>
        <p:sp>
          <p:nvSpPr>
            <p:cNvPr id="22587" name="Rectangle 31"/>
            <p:cNvSpPr>
              <a:spLocks noChangeArrowheads="1"/>
            </p:cNvSpPr>
            <p:nvPr/>
          </p:nvSpPr>
          <p:spPr bwMode="auto">
            <a:xfrm>
              <a:off x="3621" y="1554"/>
              <a:ext cx="369" cy="274"/>
            </a:xfrm>
            <a:prstGeom prst="rect">
              <a:avLst/>
            </a:prstGeom>
            <a:gradFill rotWithShape="0">
              <a:gsLst>
                <a:gs pos="0">
                  <a:srgbClr val="24D500"/>
                </a:gs>
                <a:gs pos="100000">
                  <a:srgbClr val="0E5500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88" name="Rectangle 32"/>
            <p:cNvSpPr>
              <a:spLocks noChangeArrowheads="1"/>
            </p:cNvSpPr>
            <p:nvPr/>
          </p:nvSpPr>
          <p:spPr bwMode="auto">
            <a:xfrm>
              <a:off x="3686" y="1714"/>
              <a:ext cx="49" cy="114"/>
            </a:xfrm>
            <a:prstGeom prst="rect">
              <a:avLst/>
            </a:prstGeom>
            <a:solidFill>
              <a:srgbClr val="0041D5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89" name="Rectangle 33"/>
            <p:cNvSpPr>
              <a:spLocks noChangeArrowheads="1"/>
            </p:cNvSpPr>
            <p:nvPr/>
          </p:nvSpPr>
          <p:spPr bwMode="auto">
            <a:xfrm>
              <a:off x="3743" y="1618"/>
              <a:ext cx="75" cy="210"/>
            </a:xfrm>
            <a:prstGeom prst="rect">
              <a:avLst/>
            </a:prstGeom>
            <a:solidFill>
              <a:srgbClr val="FFA38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90" name="Rectangle 34"/>
            <p:cNvSpPr>
              <a:spLocks noChangeArrowheads="1"/>
            </p:cNvSpPr>
            <p:nvPr/>
          </p:nvSpPr>
          <p:spPr bwMode="auto">
            <a:xfrm>
              <a:off x="3819" y="1664"/>
              <a:ext cx="56" cy="165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91" name="Rectangle 35"/>
            <p:cNvSpPr>
              <a:spLocks noChangeArrowheads="1"/>
            </p:cNvSpPr>
            <p:nvPr/>
          </p:nvSpPr>
          <p:spPr bwMode="auto">
            <a:xfrm>
              <a:off x="3876" y="1708"/>
              <a:ext cx="56" cy="121"/>
            </a:xfrm>
            <a:prstGeom prst="rect">
              <a:avLst/>
            </a:prstGeom>
            <a:solidFill>
              <a:srgbClr val="24D5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22545" name="Group 40"/>
          <p:cNvGrpSpPr>
            <a:grpSpLocks/>
          </p:cNvGrpSpPr>
          <p:nvPr/>
        </p:nvGrpSpPr>
        <p:grpSpPr bwMode="auto">
          <a:xfrm>
            <a:off x="647700" y="4545013"/>
            <a:ext cx="3297238" cy="1338262"/>
            <a:chOff x="0" y="3041"/>
            <a:chExt cx="2299" cy="981"/>
          </a:xfrm>
        </p:grpSpPr>
        <p:sp>
          <p:nvSpPr>
            <p:cNvPr id="139" name="Rectangle 37"/>
            <p:cNvSpPr>
              <a:spLocks noChangeArrowheads="1"/>
            </p:cNvSpPr>
            <p:nvPr/>
          </p:nvSpPr>
          <p:spPr bwMode="auto">
            <a:xfrm>
              <a:off x="503" y="3041"/>
              <a:ext cx="1796" cy="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19050" tIns="26988" rIns="19050" bIns="26988"/>
            <a:lstStyle/>
            <a:p>
              <a:pPr algn="ctr">
                <a:lnSpc>
                  <a:spcPts val="2000"/>
                </a:lnSpc>
                <a:tabLst>
                  <a:tab pos="457200" algn="l"/>
                  <a:tab pos="914400" algn="l"/>
                  <a:tab pos="1371600" algn="l"/>
                </a:tabLst>
                <a:defRPr/>
              </a:pPr>
              <a:r>
                <a:rPr lang="ru-RU" sz="1600" u="sng" dirty="0">
                  <a:solidFill>
                    <a:srgbClr val="3333FF"/>
                  </a:solidFill>
                  <a:latin typeface="Arial" charset="0"/>
                </a:rPr>
                <a:t>Пополнение и обновление базы </a:t>
              </a:r>
              <a:r>
                <a:rPr lang="ru-RU" sz="1600" u="sng" dirty="0" err="1">
                  <a:solidFill>
                    <a:srgbClr val="3333FF"/>
                  </a:solidFill>
                  <a:latin typeface="Arial" charset="0"/>
                </a:rPr>
                <a:t>геоданных</a:t>
              </a:r>
              <a:endParaRPr lang="en-US" sz="1600" u="sng" dirty="0">
                <a:solidFill>
                  <a:srgbClr val="3333FF"/>
                </a:solidFill>
                <a:latin typeface="Arial" charset="0"/>
              </a:endParaRPr>
            </a:p>
            <a:p>
              <a:pPr>
                <a:lnSpc>
                  <a:spcPts val="1800"/>
                </a:lnSpc>
                <a:tabLst>
                  <a:tab pos="457200" algn="l"/>
                  <a:tab pos="914400" algn="l"/>
                  <a:tab pos="1371600" algn="l"/>
                </a:tabLst>
                <a:defRPr/>
              </a:pPr>
              <a:r>
                <a:rPr lang="ru-RU" sz="1600" kern="0" dirty="0">
                  <a:latin typeface="+mn-lt"/>
                </a:rPr>
                <a:t>Материалы полевых инженерно-экологических изысканий, данные </a:t>
              </a:r>
              <a:r>
                <a:rPr lang="ru-RU" sz="1600" kern="0" dirty="0" err="1">
                  <a:latin typeface="+mn-lt"/>
                </a:rPr>
                <a:t>космомониторинга</a:t>
              </a:r>
              <a:r>
                <a:rPr lang="ru-RU" sz="1600" kern="0" dirty="0">
                  <a:latin typeface="+mn-lt"/>
                </a:rPr>
                <a:t> и т.п.</a:t>
              </a:r>
              <a:endParaRPr lang="en-US" sz="1600" kern="0" dirty="0">
                <a:latin typeface="+mn-lt"/>
              </a:endParaRPr>
            </a:p>
          </p:txBody>
        </p:sp>
        <p:graphicFrame>
          <p:nvGraphicFramePr>
            <p:cNvPr id="22533" name="Object 38"/>
            <p:cNvGraphicFramePr>
              <a:graphicFrameLocks noChangeAspect="1"/>
            </p:cNvGraphicFramePr>
            <p:nvPr/>
          </p:nvGraphicFramePr>
          <p:xfrm>
            <a:off x="0" y="3158"/>
            <a:ext cx="472" cy="864"/>
          </p:xfrm>
          <a:graphic>
            <a:graphicData uri="http://schemas.openxmlformats.org/presentationml/2006/ole">
              <p:oleObj spid="_x0000_s22533" name="Clip" r:id="rId6" imgW="2232000" imgH="4080960" progId="">
                <p:embed/>
              </p:oleObj>
            </a:graphicData>
          </a:graphic>
        </p:graphicFrame>
      </p:grpSp>
      <p:sp>
        <p:nvSpPr>
          <p:cNvPr id="142" name="Rectangle 42"/>
          <p:cNvSpPr>
            <a:spLocks noChangeArrowheads="1"/>
          </p:cNvSpPr>
          <p:nvPr/>
        </p:nvSpPr>
        <p:spPr bwMode="auto">
          <a:xfrm>
            <a:off x="6696075" y="3392488"/>
            <a:ext cx="2579688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9050" tIns="26988" rIns="19050" bIns="26988"/>
          <a:lstStyle/>
          <a:p>
            <a:pPr algn="ctr">
              <a:tabLst>
                <a:tab pos="457200" algn="l"/>
                <a:tab pos="914400" algn="l"/>
                <a:tab pos="1371600" algn="l"/>
              </a:tabLst>
              <a:defRPr/>
            </a:pPr>
            <a:r>
              <a:rPr lang="ru-RU" sz="2000" u="sng" dirty="0">
                <a:solidFill>
                  <a:srgbClr val="3333FF"/>
                </a:solidFill>
                <a:latin typeface="Arial" charset="0"/>
              </a:rPr>
              <a:t>Департамент лесного хозяйства</a:t>
            </a:r>
            <a:endParaRPr lang="en-US" sz="2000" u="sng" dirty="0">
              <a:solidFill>
                <a:srgbClr val="3333FF"/>
              </a:solidFill>
              <a:latin typeface="Arial" charset="0"/>
            </a:endParaRPr>
          </a:p>
          <a:p>
            <a:pPr algn="ctr">
              <a:lnSpc>
                <a:spcPts val="800"/>
              </a:lnSpc>
              <a:tabLst>
                <a:tab pos="457200" algn="l"/>
                <a:tab pos="914400" algn="l"/>
                <a:tab pos="1371600" algn="l"/>
              </a:tabLst>
              <a:defRPr/>
            </a:pPr>
            <a:endParaRPr lang="en-US" sz="8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>
              <a:lnSpc>
                <a:spcPts val="1800"/>
              </a:lnSpc>
              <a:tabLst>
                <a:tab pos="457200" algn="l"/>
                <a:tab pos="914400" algn="l"/>
                <a:tab pos="1371600" algn="l"/>
              </a:tabLst>
              <a:defRPr/>
            </a:pPr>
            <a:r>
              <a:rPr lang="ru-RU" sz="1500" kern="0" dirty="0">
                <a:latin typeface="+mn-lt"/>
              </a:rPr>
              <a:t>- оценка, анализ и прогнозирование возобновляемых природных ресурсов</a:t>
            </a:r>
            <a:endParaRPr lang="en-US" sz="1500" kern="0" dirty="0">
              <a:latin typeface="+mn-lt"/>
            </a:endParaRPr>
          </a:p>
        </p:txBody>
      </p:sp>
      <p:graphicFrame>
        <p:nvGraphicFramePr>
          <p:cNvPr id="22534" name="Object 44"/>
          <p:cNvGraphicFramePr>
            <a:graphicFrameLocks noChangeAspect="1"/>
          </p:cNvGraphicFramePr>
          <p:nvPr/>
        </p:nvGraphicFramePr>
        <p:xfrm>
          <a:off x="6696075" y="2168525"/>
          <a:ext cx="1773238" cy="1163638"/>
        </p:xfrm>
        <a:graphic>
          <a:graphicData uri="http://schemas.openxmlformats.org/presentationml/2006/ole">
            <p:oleObj spid="_x0000_s22534" name="Clip" r:id="rId7" imgW="1352160" imgH="934200" progId="">
              <p:embed/>
            </p:oleObj>
          </a:graphicData>
        </a:graphic>
      </p:graphicFrame>
      <p:grpSp>
        <p:nvGrpSpPr>
          <p:cNvPr id="22547" name="Group 45"/>
          <p:cNvGrpSpPr>
            <a:grpSpLocks/>
          </p:cNvGrpSpPr>
          <p:nvPr/>
        </p:nvGrpSpPr>
        <p:grpSpPr bwMode="auto">
          <a:xfrm>
            <a:off x="7200900" y="2420938"/>
            <a:ext cx="376238" cy="323850"/>
            <a:chOff x="3168" y="1296"/>
            <a:chExt cx="336" cy="240"/>
          </a:xfrm>
        </p:grpSpPr>
        <p:sp>
          <p:nvSpPr>
            <p:cNvPr id="22575" name="Rectangle 46"/>
            <p:cNvSpPr>
              <a:spLocks noChangeArrowheads="1"/>
            </p:cNvSpPr>
            <p:nvPr/>
          </p:nvSpPr>
          <p:spPr bwMode="auto">
            <a:xfrm>
              <a:off x="3168" y="1296"/>
              <a:ext cx="336" cy="240"/>
            </a:xfrm>
            <a:prstGeom prst="rect">
              <a:avLst/>
            </a:prstGeom>
            <a:gradFill rotWithShape="0">
              <a:gsLst>
                <a:gs pos="0">
                  <a:srgbClr val="24D500"/>
                </a:gs>
                <a:gs pos="100000">
                  <a:srgbClr val="0E5500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76" name="Oval 47"/>
            <p:cNvSpPr>
              <a:spLocks noChangeArrowheads="1"/>
            </p:cNvSpPr>
            <p:nvPr/>
          </p:nvSpPr>
          <p:spPr bwMode="auto">
            <a:xfrm>
              <a:off x="3251" y="1359"/>
              <a:ext cx="19" cy="13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77" name="Oval 48"/>
            <p:cNvSpPr>
              <a:spLocks noChangeArrowheads="1"/>
            </p:cNvSpPr>
            <p:nvPr/>
          </p:nvSpPr>
          <p:spPr bwMode="auto">
            <a:xfrm>
              <a:off x="3335" y="1483"/>
              <a:ext cx="22" cy="17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78" name="Oval 49"/>
            <p:cNvSpPr>
              <a:spLocks noChangeArrowheads="1"/>
            </p:cNvSpPr>
            <p:nvPr/>
          </p:nvSpPr>
          <p:spPr bwMode="auto">
            <a:xfrm>
              <a:off x="3259" y="1483"/>
              <a:ext cx="17" cy="17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79" name="Freeform 50"/>
            <p:cNvSpPr>
              <a:spLocks/>
            </p:cNvSpPr>
            <p:nvPr/>
          </p:nvSpPr>
          <p:spPr bwMode="auto">
            <a:xfrm>
              <a:off x="3328" y="1306"/>
              <a:ext cx="25" cy="124"/>
            </a:xfrm>
            <a:custGeom>
              <a:avLst/>
              <a:gdLst>
                <a:gd name="T0" fmla="*/ 9 w 40"/>
                <a:gd name="T1" fmla="*/ 0 h 218"/>
                <a:gd name="T2" fmla="*/ 9 w 40"/>
                <a:gd name="T3" fmla="*/ 9 h 218"/>
                <a:gd name="T4" fmla="*/ 8 w 40"/>
                <a:gd name="T5" fmla="*/ 9 h 218"/>
                <a:gd name="T6" fmla="*/ 4 w 40"/>
                <a:gd name="T7" fmla="*/ 15 h 218"/>
                <a:gd name="T8" fmla="*/ 2 w 40"/>
                <a:gd name="T9" fmla="*/ 20 h 218"/>
                <a:gd name="T10" fmla="*/ 0 w 40"/>
                <a:gd name="T11" fmla="*/ 26 h 218"/>
                <a:gd name="T12" fmla="*/ 2 w 40"/>
                <a:gd name="T13" fmla="*/ 40 h 2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0"/>
                <a:gd name="T22" fmla="*/ 0 h 218"/>
                <a:gd name="T23" fmla="*/ 40 w 40"/>
                <a:gd name="T24" fmla="*/ 218 h 2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0" h="218">
                  <a:moveTo>
                    <a:pt x="39" y="0"/>
                  </a:moveTo>
                  <a:lnTo>
                    <a:pt x="39" y="51"/>
                  </a:lnTo>
                  <a:lnTo>
                    <a:pt x="32" y="51"/>
                  </a:lnTo>
                  <a:lnTo>
                    <a:pt x="19" y="82"/>
                  </a:lnTo>
                  <a:lnTo>
                    <a:pt x="6" y="108"/>
                  </a:lnTo>
                  <a:lnTo>
                    <a:pt x="0" y="140"/>
                  </a:lnTo>
                  <a:lnTo>
                    <a:pt x="6" y="217"/>
                  </a:lnTo>
                </a:path>
              </a:pathLst>
            </a:custGeom>
            <a:noFill/>
            <a:ln w="254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80" name="Freeform 51"/>
            <p:cNvSpPr>
              <a:spLocks/>
            </p:cNvSpPr>
            <p:nvPr/>
          </p:nvSpPr>
          <p:spPr bwMode="auto">
            <a:xfrm>
              <a:off x="3173" y="1306"/>
              <a:ext cx="289" cy="138"/>
            </a:xfrm>
            <a:custGeom>
              <a:avLst/>
              <a:gdLst>
                <a:gd name="T0" fmla="*/ 0 w 486"/>
                <a:gd name="T1" fmla="*/ 44 h 243"/>
                <a:gd name="T2" fmla="*/ 0 w 486"/>
                <a:gd name="T3" fmla="*/ 43 h 243"/>
                <a:gd name="T4" fmla="*/ 4 w 486"/>
                <a:gd name="T5" fmla="*/ 43 h 243"/>
                <a:gd name="T6" fmla="*/ 11 w 486"/>
                <a:gd name="T7" fmla="*/ 40 h 243"/>
                <a:gd name="T8" fmla="*/ 26 w 486"/>
                <a:gd name="T9" fmla="*/ 39 h 243"/>
                <a:gd name="T10" fmla="*/ 34 w 486"/>
                <a:gd name="T11" fmla="*/ 39 h 243"/>
                <a:gd name="T12" fmla="*/ 45 w 486"/>
                <a:gd name="T13" fmla="*/ 39 h 243"/>
                <a:gd name="T14" fmla="*/ 54 w 486"/>
                <a:gd name="T15" fmla="*/ 40 h 243"/>
                <a:gd name="T16" fmla="*/ 63 w 486"/>
                <a:gd name="T17" fmla="*/ 43 h 243"/>
                <a:gd name="T18" fmla="*/ 71 w 486"/>
                <a:gd name="T19" fmla="*/ 39 h 243"/>
                <a:gd name="T20" fmla="*/ 87 w 486"/>
                <a:gd name="T21" fmla="*/ 28 h 243"/>
                <a:gd name="T22" fmla="*/ 96 w 486"/>
                <a:gd name="T23" fmla="*/ 20 h 243"/>
                <a:gd name="T24" fmla="*/ 99 w 486"/>
                <a:gd name="T25" fmla="*/ 9 h 243"/>
                <a:gd name="T26" fmla="*/ 102 w 486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86"/>
                <a:gd name="T43" fmla="*/ 0 h 243"/>
                <a:gd name="T44" fmla="*/ 486 w 486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86" h="243">
                  <a:moveTo>
                    <a:pt x="0" y="242"/>
                  </a:moveTo>
                  <a:lnTo>
                    <a:pt x="0" y="235"/>
                  </a:lnTo>
                  <a:lnTo>
                    <a:pt x="19" y="235"/>
                  </a:lnTo>
                  <a:lnTo>
                    <a:pt x="51" y="216"/>
                  </a:lnTo>
                  <a:lnTo>
                    <a:pt x="121" y="210"/>
                  </a:lnTo>
                  <a:lnTo>
                    <a:pt x="165" y="210"/>
                  </a:lnTo>
                  <a:lnTo>
                    <a:pt x="216" y="210"/>
                  </a:lnTo>
                  <a:lnTo>
                    <a:pt x="255" y="216"/>
                  </a:lnTo>
                  <a:lnTo>
                    <a:pt x="299" y="235"/>
                  </a:lnTo>
                  <a:lnTo>
                    <a:pt x="338" y="210"/>
                  </a:lnTo>
                  <a:lnTo>
                    <a:pt x="414" y="152"/>
                  </a:lnTo>
                  <a:lnTo>
                    <a:pt x="459" y="108"/>
                  </a:lnTo>
                  <a:lnTo>
                    <a:pt x="472" y="50"/>
                  </a:lnTo>
                  <a:lnTo>
                    <a:pt x="485" y="0"/>
                  </a:lnTo>
                </a:path>
              </a:pathLst>
            </a:custGeom>
            <a:noFill/>
            <a:ln w="254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81" name="Freeform 52"/>
            <p:cNvSpPr>
              <a:spLocks/>
            </p:cNvSpPr>
            <p:nvPr/>
          </p:nvSpPr>
          <p:spPr bwMode="auto">
            <a:xfrm>
              <a:off x="3381" y="1411"/>
              <a:ext cx="39" cy="113"/>
            </a:xfrm>
            <a:custGeom>
              <a:avLst/>
              <a:gdLst>
                <a:gd name="T0" fmla="*/ 0 w 65"/>
                <a:gd name="T1" fmla="*/ 0 h 199"/>
                <a:gd name="T2" fmla="*/ 0 w 65"/>
                <a:gd name="T3" fmla="*/ 5 h 199"/>
                <a:gd name="T4" fmla="*/ 4 w 65"/>
                <a:gd name="T5" fmla="*/ 5 h 199"/>
                <a:gd name="T6" fmla="*/ 10 w 65"/>
                <a:gd name="T7" fmla="*/ 10 h 199"/>
                <a:gd name="T8" fmla="*/ 14 w 65"/>
                <a:gd name="T9" fmla="*/ 18 h 199"/>
                <a:gd name="T10" fmla="*/ 14 w 65"/>
                <a:gd name="T11" fmla="*/ 29 h 199"/>
                <a:gd name="T12" fmla="*/ 14 w 65"/>
                <a:gd name="T13" fmla="*/ 34 h 199"/>
                <a:gd name="T14" fmla="*/ 12 w 65"/>
                <a:gd name="T15" fmla="*/ 36 h 19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5"/>
                <a:gd name="T25" fmla="*/ 0 h 199"/>
                <a:gd name="T26" fmla="*/ 65 w 65"/>
                <a:gd name="T27" fmla="*/ 199 h 19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5" h="199">
                  <a:moveTo>
                    <a:pt x="0" y="0"/>
                  </a:moveTo>
                  <a:lnTo>
                    <a:pt x="0" y="25"/>
                  </a:lnTo>
                  <a:lnTo>
                    <a:pt x="19" y="25"/>
                  </a:lnTo>
                  <a:lnTo>
                    <a:pt x="44" y="57"/>
                  </a:lnTo>
                  <a:lnTo>
                    <a:pt x="64" y="95"/>
                  </a:lnTo>
                  <a:lnTo>
                    <a:pt x="64" y="159"/>
                  </a:lnTo>
                  <a:lnTo>
                    <a:pt x="64" y="185"/>
                  </a:lnTo>
                  <a:lnTo>
                    <a:pt x="57" y="198"/>
                  </a:lnTo>
                </a:path>
              </a:pathLst>
            </a:custGeom>
            <a:noFill/>
            <a:ln w="254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82" name="Oval 53"/>
            <p:cNvSpPr>
              <a:spLocks noChangeArrowheads="1"/>
            </p:cNvSpPr>
            <p:nvPr/>
          </p:nvSpPr>
          <p:spPr bwMode="auto">
            <a:xfrm>
              <a:off x="3376" y="1373"/>
              <a:ext cx="12" cy="21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83" name="Oval 54"/>
            <p:cNvSpPr>
              <a:spLocks noChangeArrowheads="1"/>
            </p:cNvSpPr>
            <p:nvPr/>
          </p:nvSpPr>
          <p:spPr bwMode="auto">
            <a:xfrm>
              <a:off x="3399" y="1330"/>
              <a:ext cx="14" cy="17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84" name="Oval 55"/>
            <p:cNvSpPr>
              <a:spLocks noChangeArrowheads="1"/>
            </p:cNvSpPr>
            <p:nvPr/>
          </p:nvSpPr>
          <p:spPr bwMode="auto">
            <a:xfrm>
              <a:off x="3460" y="1475"/>
              <a:ext cx="14" cy="14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85" name="Oval 56"/>
            <p:cNvSpPr>
              <a:spLocks noChangeArrowheads="1"/>
            </p:cNvSpPr>
            <p:nvPr/>
          </p:nvSpPr>
          <p:spPr bwMode="auto">
            <a:xfrm>
              <a:off x="3464" y="1381"/>
              <a:ext cx="17" cy="17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aphicFrame>
        <p:nvGraphicFramePr>
          <p:cNvPr id="22536" name="Object 8"/>
          <p:cNvGraphicFramePr>
            <a:graphicFrameLocks noChangeAspect="1"/>
          </p:cNvGraphicFramePr>
          <p:nvPr/>
        </p:nvGraphicFramePr>
        <p:xfrm>
          <a:off x="4859338" y="5337175"/>
          <a:ext cx="1773237" cy="1163638"/>
        </p:xfrm>
        <a:graphic>
          <a:graphicData uri="http://schemas.openxmlformats.org/presentationml/2006/ole">
            <p:oleObj spid="_x0000_s22536" name="Clip" r:id="rId8" imgW="1352160" imgH="934200" progId="">
              <p:embed/>
            </p:oleObj>
          </a:graphicData>
        </a:graphic>
      </p:graphicFrame>
      <p:sp>
        <p:nvSpPr>
          <p:cNvPr id="22548" name="Rectangle 42"/>
          <p:cNvSpPr>
            <a:spLocks noChangeArrowheads="1"/>
          </p:cNvSpPr>
          <p:nvPr/>
        </p:nvSpPr>
        <p:spPr bwMode="auto">
          <a:xfrm>
            <a:off x="6624638" y="5445125"/>
            <a:ext cx="232092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9050" tIns="26988" rIns="19050" bIns="26988"/>
          <a:lstStyle/>
          <a:p>
            <a:pPr algn="ctr">
              <a:lnSpc>
                <a:spcPts val="2000"/>
              </a:lnSpc>
              <a:tabLst>
                <a:tab pos="457200" algn="l"/>
                <a:tab pos="914400" algn="l"/>
                <a:tab pos="1371600" algn="l"/>
              </a:tabLst>
            </a:pPr>
            <a:r>
              <a:rPr lang="ru-RU" sz="1600" u="sng">
                <a:solidFill>
                  <a:srgbClr val="3333FF"/>
                </a:solidFill>
                <a:latin typeface="Arial" charset="0"/>
              </a:rPr>
              <a:t>Управление охотничьего хозяйства</a:t>
            </a:r>
          </a:p>
          <a:p>
            <a:pPr algn="ctr">
              <a:lnSpc>
                <a:spcPts val="2000"/>
              </a:lnSpc>
              <a:tabLst>
                <a:tab pos="457200" algn="l"/>
                <a:tab pos="914400" algn="l"/>
                <a:tab pos="1371600" algn="l"/>
              </a:tabLst>
            </a:pPr>
            <a:r>
              <a:rPr lang="ru-RU" sz="1600" u="sng">
                <a:solidFill>
                  <a:srgbClr val="3333FF"/>
                </a:solidFill>
                <a:latin typeface="Arial" charset="0"/>
              </a:rPr>
              <a:t>Комитет рыбного хозяйства</a:t>
            </a:r>
            <a:endParaRPr lang="en-US" sz="1600" u="sng">
              <a:solidFill>
                <a:srgbClr val="3333FF"/>
              </a:solidFill>
              <a:latin typeface="Arial" charset="0"/>
            </a:endParaRPr>
          </a:p>
        </p:txBody>
      </p:sp>
      <p:grpSp>
        <p:nvGrpSpPr>
          <p:cNvPr id="22549" name="Group 45"/>
          <p:cNvGrpSpPr>
            <a:grpSpLocks/>
          </p:cNvGrpSpPr>
          <p:nvPr/>
        </p:nvGrpSpPr>
        <p:grpSpPr bwMode="auto">
          <a:xfrm>
            <a:off x="4103688" y="1773238"/>
            <a:ext cx="341312" cy="290512"/>
            <a:chOff x="3168" y="1296"/>
            <a:chExt cx="336" cy="240"/>
          </a:xfrm>
        </p:grpSpPr>
        <p:sp>
          <p:nvSpPr>
            <p:cNvPr id="22564" name="Rectangle 46"/>
            <p:cNvSpPr>
              <a:spLocks noChangeArrowheads="1"/>
            </p:cNvSpPr>
            <p:nvPr/>
          </p:nvSpPr>
          <p:spPr bwMode="auto">
            <a:xfrm>
              <a:off x="3168" y="1296"/>
              <a:ext cx="336" cy="240"/>
            </a:xfrm>
            <a:prstGeom prst="rect">
              <a:avLst/>
            </a:prstGeom>
            <a:gradFill rotWithShape="0">
              <a:gsLst>
                <a:gs pos="0">
                  <a:srgbClr val="24D500"/>
                </a:gs>
                <a:gs pos="100000">
                  <a:srgbClr val="0E5500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65" name="Oval 47"/>
            <p:cNvSpPr>
              <a:spLocks noChangeArrowheads="1"/>
            </p:cNvSpPr>
            <p:nvPr/>
          </p:nvSpPr>
          <p:spPr bwMode="auto">
            <a:xfrm>
              <a:off x="3251" y="1359"/>
              <a:ext cx="19" cy="13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66" name="Oval 48"/>
            <p:cNvSpPr>
              <a:spLocks noChangeArrowheads="1"/>
            </p:cNvSpPr>
            <p:nvPr/>
          </p:nvSpPr>
          <p:spPr bwMode="auto">
            <a:xfrm>
              <a:off x="3335" y="1483"/>
              <a:ext cx="22" cy="17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67" name="Oval 49"/>
            <p:cNvSpPr>
              <a:spLocks noChangeArrowheads="1"/>
            </p:cNvSpPr>
            <p:nvPr/>
          </p:nvSpPr>
          <p:spPr bwMode="auto">
            <a:xfrm>
              <a:off x="3259" y="1483"/>
              <a:ext cx="17" cy="17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68" name="Freeform 50"/>
            <p:cNvSpPr>
              <a:spLocks/>
            </p:cNvSpPr>
            <p:nvPr/>
          </p:nvSpPr>
          <p:spPr bwMode="auto">
            <a:xfrm>
              <a:off x="3328" y="1306"/>
              <a:ext cx="25" cy="124"/>
            </a:xfrm>
            <a:custGeom>
              <a:avLst/>
              <a:gdLst>
                <a:gd name="T0" fmla="*/ 9 w 40"/>
                <a:gd name="T1" fmla="*/ 0 h 218"/>
                <a:gd name="T2" fmla="*/ 9 w 40"/>
                <a:gd name="T3" fmla="*/ 9 h 218"/>
                <a:gd name="T4" fmla="*/ 8 w 40"/>
                <a:gd name="T5" fmla="*/ 9 h 218"/>
                <a:gd name="T6" fmla="*/ 4 w 40"/>
                <a:gd name="T7" fmla="*/ 15 h 218"/>
                <a:gd name="T8" fmla="*/ 2 w 40"/>
                <a:gd name="T9" fmla="*/ 20 h 218"/>
                <a:gd name="T10" fmla="*/ 0 w 40"/>
                <a:gd name="T11" fmla="*/ 26 h 218"/>
                <a:gd name="T12" fmla="*/ 2 w 40"/>
                <a:gd name="T13" fmla="*/ 40 h 2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0"/>
                <a:gd name="T22" fmla="*/ 0 h 218"/>
                <a:gd name="T23" fmla="*/ 40 w 40"/>
                <a:gd name="T24" fmla="*/ 218 h 2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0" h="218">
                  <a:moveTo>
                    <a:pt x="39" y="0"/>
                  </a:moveTo>
                  <a:lnTo>
                    <a:pt x="39" y="51"/>
                  </a:lnTo>
                  <a:lnTo>
                    <a:pt x="32" y="51"/>
                  </a:lnTo>
                  <a:lnTo>
                    <a:pt x="19" y="82"/>
                  </a:lnTo>
                  <a:lnTo>
                    <a:pt x="6" y="108"/>
                  </a:lnTo>
                  <a:lnTo>
                    <a:pt x="0" y="140"/>
                  </a:lnTo>
                  <a:lnTo>
                    <a:pt x="6" y="217"/>
                  </a:lnTo>
                </a:path>
              </a:pathLst>
            </a:custGeom>
            <a:noFill/>
            <a:ln w="254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69" name="Freeform 51"/>
            <p:cNvSpPr>
              <a:spLocks/>
            </p:cNvSpPr>
            <p:nvPr/>
          </p:nvSpPr>
          <p:spPr bwMode="auto">
            <a:xfrm>
              <a:off x="3173" y="1306"/>
              <a:ext cx="289" cy="138"/>
            </a:xfrm>
            <a:custGeom>
              <a:avLst/>
              <a:gdLst>
                <a:gd name="T0" fmla="*/ 0 w 486"/>
                <a:gd name="T1" fmla="*/ 44 h 243"/>
                <a:gd name="T2" fmla="*/ 0 w 486"/>
                <a:gd name="T3" fmla="*/ 43 h 243"/>
                <a:gd name="T4" fmla="*/ 4 w 486"/>
                <a:gd name="T5" fmla="*/ 43 h 243"/>
                <a:gd name="T6" fmla="*/ 11 w 486"/>
                <a:gd name="T7" fmla="*/ 40 h 243"/>
                <a:gd name="T8" fmla="*/ 26 w 486"/>
                <a:gd name="T9" fmla="*/ 39 h 243"/>
                <a:gd name="T10" fmla="*/ 34 w 486"/>
                <a:gd name="T11" fmla="*/ 39 h 243"/>
                <a:gd name="T12" fmla="*/ 45 w 486"/>
                <a:gd name="T13" fmla="*/ 39 h 243"/>
                <a:gd name="T14" fmla="*/ 54 w 486"/>
                <a:gd name="T15" fmla="*/ 40 h 243"/>
                <a:gd name="T16" fmla="*/ 63 w 486"/>
                <a:gd name="T17" fmla="*/ 43 h 243"/>
                <a:gd name="T18" fmla="*/ 71 w 486"/>
                <a:gd name="T19" fmla="*/ 39 h 243"/>
                <a:gd name="T20" fmla="*/ 87 w 486"/>
                <a:gd name="T21" fmla="*/ 28 h 243"/>
                <a:gd name="T22" fmla="*/ 96 w 486"/>
                <a:gd name="T23" fmla="*/ 20 h 243"/>
                <a:gd name="T24" fmla="*/ 99 w 486"/>
                <a:gd name="T25" fmla="*/ 9 h 243"/>
                <a:gd name="T26" fmla="*/ 102 w 486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86"/>
                <a:gd name="T43" fmla="*/ 0 h 243"/>
                <a:gd name="T44" fmla="*/ 486 w 486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86" h="243">
                  <a:moveTo>
                    <a:pt x="0" y="242"/>
                  </a:moveTo>
                  <a:lnTo>
                    <a:pt x="0" y="235"/>
                  </a:lnTo>
                  <a:lnTo>
                    <a:pt x="19" y="235"/>
                  </a:lnTo>
                  <a:lnTo>
                    <a:pt x="51" y="216"/>
                  </a:lnTo>
                  <a:lnTo>
                    <a:pt x="121" y="210"/>
                  </a:lnTo>
                  <a:lnTo>
                    <a:pt x="165" y="210"/>
                  </a:lnTo>
                  <a:lnTo>
                    <a:pt x="216" y="210"/>
                  </a:lnTo>
                  <a:lnTo>
                    <a:pt x="255" y="216"/>
                  </a:lnTo>
                  <a:lnTo>
                    <a:pt x="299" y="235"/>
                  </a:lnTo>
                  <a:lnTo>
                    <a:pt x="338" y="210"/>
                  </a:lnTo>
                  <a:lnTo>
                    <a:pt x="414" y="152"/>
                  </a:lnTo>
                  <a:lnTo>
                    <a:pt x="459" y="108"/>
                  </a:lnTo>
                  <a:lnTo>
                    <a:pt x="472" y="50"/>
                  </a:lnTo>
                  <a:lnTo>
                    <a:pt x="485" y="0"/>
                  </a:lnTo>
                </a:path>
              </a:pathLst>
            </a:custGeom>
            <a:noFill/>
            <a:ln w="254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70" name="Freeform 52"/>
            <p:cNvSpPr>
              <a:spLocks/>
            </p:cNvSpPr>
            <p:nvPr/>
          </p:nvSpPr>
          <p:spPr bwMode="auto">
            <a:xfrm>
              <a:off x="3381" y="1411"/>
              <a:ext cx="39" cy="113"/>
            </a:xfrm>
            <a:custGeom>
              <a:avLst/>
              <a:gdLst>
                <a:gd name="T0" fmla="*/ 0 w 65"/>
                <a:gd name="T1" fmla="*/ 0 h 199"/>
                <a:gd name="T2" fmla="*/ 0 w 65"/>
                <a:gd name="T3" fmla="*/ 5 h 199"/>
                <a:gd name="T4" fmla="*/ 4 w 65"/>
                <a:gd name="T5" fmla="*/ 5 h 199"/>
                <a:gd name="T6" fmla="*/ 10 w 65"/>
                <a:gd name="T7" fmla="*/ 10 h 199"/>
                <a:gd name="T8" fmla="*/ 14 w 65"/>
                <a:gd name="T9" fmla="*/ 18 h 199"/>
                <a:gd name="T10" fmla="*/ 14 w 65"/>
                <a:gd name="T11" fmla="*/ 29 h 199"/>
                <a:gd name="T12" fmla="*/ 14 w 65"/>
                <a:gd name="T13" fmla="*/ 34 h 199"/>
                <a:gd name="T14" fmla="*/ 12 w 65"/>
                <a:gd name="T15" fmla="*/ 36 h 19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5"/>
                <a:gd name="T25" fmla="*/ 0 h 199"/>
                <a:gd name="T26" fmla="*/ 65 w 65"/>
                <a:gd name="T27" fmla="*/ 199 h 19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5" h="199">
                  <a:moveTo>
                    <a:pt x="0" y="0"/>
                  </a:moveTo>
                  <a:lnTo>
                    <a:pt x="0" y="25"/>
                  </a:lnTo>
                  <a:lnTo>
                    <a:pt x="19" y="25"/>
                  </a:lnTo>
                  <a:lnTo>
                    <a:pt x="44" y="57"/>
                  </a:lnTo>
                  <a:lnTo>
                    <a:pt x="64" y="95"/>
                  </a:lnTo>
                  <a:lnTo>
                    <a:pt x="64" y="159"/>
                  </a:lnTo>
                  <a:lnTo>
                    <a:pt x="64" y="185"/>
                  </a:lnTo>
                  <a:lnTo>
                    <a:pt x="57" y="198"/>
                  </a:lnTo>
                </a:path>
              </a:pathLst>
            </a:custGeom>
            <a:noFill/>
            <a:ln w="254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71" name="Oval 53"/>
            <p:cNvSpPr>
              <a:spLocks noChangeArrowheads="1"/>
            </p:cNvSpPr>
            <p:nvPr/>
          </p:nvSpPr>
          <p:spPr bwMode="auto">
            <a:xfrm>
              <a:off x="3376" y="1373"/>
              <a:ext cx="12" cy="21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72" name="Oval 54"/>
            <p:cNvSpPr>
              <a:spLocks noChangeArrowheads="1"/>
            </p:cNvSpPr>
            <p:nvPr/>
          </p:nvSpPr>
          <p:spPr bwMode="auto">
            <a:xfrm>
              <a:off x="3399" y="1330"/>
              <a:ext cx="14" cy="17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73" name="Oval 55"/>
            <p:cNvSpPr>
              <a:spLocks noChangeArrowheads="1"/>
            </p:cNvSpPr>
            <p:nvPr/>
          </p:nvSpPr>
          <p:spPr bwMode="auto">
            <a:xfrm>
              <a:off x="3460" y="1475"/>
              <a:ext cx="14" cy="14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74" name="Oval 56"/>
            <p:cNvSpPr>
              <a:spLocks noChangeArrowheads="1"/>
            </p:cNvSpPr>
            <p:nvPr/>
          </p:nvSpPr>
          <p:spPr bwMode="auto">
            <a:xfrm>
              <a:off x="3464" y="1381"/>
              <a:ext cx="17" cy="17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22550" name="Group 45"/>
          <p:cNvGrpSpPr>
            <a:grpSpLocks/>
          </p:cNvGrpSpPr>
          <p:nvPr/>
        </p:nvGrpSpPr>
        <p:grpSpPr bwMode="auto">
          <a:xfrm>
            <a:off x="5292725" y="5589588"/>
            <a:ext cx="412750" cy="327025"/>
            <a:chOff x="3168" y="1296"/>
            <a:chExt cx="336" cy="240"/>
          </a:xfrm>
        </p:grpSpPr>
        <p:sp>
          <p:nvSpPr>
            <p:cNvPr id="22553" name="Rectangle 46"/>
            <p:cNvSpPr>
              <a:spLocks noChangeArrowheads="1"/>
            </p:cNvSpPr>
            <p:nvPr/>
          </p:nvSpPr>
          <p:spPr bwMode="auto">
            <a:xfrm>
              <a:off x="3168" y="1296"/>
              <a:ext cx="336" cy="240"/>
            </a:xfrm>
            <a:prstGeom prst="rect">
              <a:avLst/>
            </a:prstGeom>
            <a:gradFill rotWithShape="0">
              <a:gsLst>
                <a:gs pos="0">
                  <a:srgbClr val="24D500"/>
                </a:gs>
                <a:gs pos="100000">
                  <a:srgbClr val="0E5500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54" name="Oval 47"/>
            <p:cNvSpPr>
              <a:spLocks noChangeArrowheads="1"/>
            </p:cNvSpPr>
            <p:nvPr/>
          </p:nvSpPr>
          <p:spPr bwMode="auto">
            <a:xfrm>
              <a:off x="3251" y="1359"/>
              <a:ext cx="19" cy="13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55" name="Oval 48"/>
            <p:cNvSpPr>
              <a:spLocks noChangeArrowheads="1"/>
            </p:cNvSpPr>
            <p:nvPr/>
          </p:nvSpPr>
          <p:spPr bwMode="auto">
            <a:xfrm>
              <a:off x="3335" y="1483"/>
              <a:ext cx="22" cy="17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56" name="Oval 49"/>
            <p:cNvSpPr>
              <a:spLocks noChangeArrowheads="1"/>
            </p:cNvSpPr>
            <p:nvPr/>
          </p:nvSpPr>
          <p:spPr bwMode="auto">
            <a:xfrm>
              <a:off x="3259" y="1483"/>
              <a:ext cx="17" cy="17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57" name="Freeform 50"/>
            <p:cNvSpPr>
              <a:spLocks/>
            </p:cNvSpPr>
            <p:nvPr/>
          </p:nvSpPr>
          <p:spPr bwMode="auto">
            <a:xfrm>
              <a:off x="3328" y="1306"/>
              <a:ext cx="25" cy="124"/>
            </a:xfrm>
            <a:custGeom>
              <a:avLst/>
              <a:gdLst>
                <a:gd name="T0" fmla="*/ 9 w 40"/>
                <a:gd name="T1" fmla="*/ 0 h 218"/>
                <a:gd name="T2" fmla="*/ 9 w 40"/>
                <a:gd name="T3" fmla="*/ 9 h 218"/>
                <a:gd name="T4" fmla="*/ 8 w 40"/>
                <a:gd name="T5" fmla="*/ 9 h 218"/>
                <a:gd name="T6" fmla="*/ 4 w 40"/>
                <a:gd name="T7" fmla="*/ 15 h 218"/>
                <a:gd name="T8" fmla="*/ 2 w 40"/>
                <a:gd name="T9" fmla="*/ 20 h 218"/>
                <a:gd name="T10" fmla="*/ 0 w 40"/>
                <a:gd name="T11" fmla="*/ 26 h 218"/>
                <a:gd name="T12" fmla="*/ 2 w 40"/>
                <a:gd name="T13" fmla="*/ 40 h 2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0"/>
                <a:gd name="T22" fmla="*/ 0 h 218"/>
                <a:gd name="T23" fmla="*/ 40 w 40"/>
                <a:gd name="T24" fmla="*/ 218 h 2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0" h="218">
                  <a:moveTo>
                    <a:pt x="39" y="0"/>
                  </a:moveTo>
                  <a:lnTo>
                    <a:pt x="39" y="51"/>
                  </a:lnTo>
                  <a:lnTo>
                    <a:pt x="32" y="51"/>
                  </a:lnTo>
                  <a:lnTo>
                    <a:pt x="19" y="82"/>
                  </a:lnTo>
                  <a:lnTo>
                    <a:pt x="6" y="108"/>
                  </a:lnTo>
                  <a:lnTo>
                    <a:pt x="0" y="140"/>
                  </a:lnTo>
                  <a:lnTo>
                    <a:pt x="6" y="217"/>
                  </a:lnTo>
                </a:path>
              </a:pathLst>
            </a:custGeom>
            <a:noFill/>
            <a:ln w="254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58" name="Freeform 51"/>
            <p:cNvSpPr>
              <a:spLocks/>
            </p:cNvSpPr>
            <p:nvPr/>
          </p:nvSpPr>
          <p:spPr bwMode="auto">
            <a:xfrm>
              <a:off x="3173" y="1306"/>
              <a:ext cx="289" cy="138"/>
            </a:xfrm>
            <a:custGeom>
              <a:avLst/>
              <a:gdLst>
                <a:gd name="T0" fmla="*/ 0 w 486"/>
                <a:gd name="T1" fmla="*/ 44 h 243"/>
                <a:gd name="T2" fmla="*/ 0 w 486"/>
                <a:gd name="T3" fmla="*/ 43 h 243"/>
                <a:gd name="T4" fmla="*/ 4 w 486"/>
                <a:gd name="T5" fmla="*/ 43 h 243"/>
                <a:gd name="T6" fmla="*/ 11 w 486"/>
                <a:gd name="T7" fmla="*/ 40 h 243"/>
                <a:gd name="T8" fmla="*/ 26 w 486"/>
                <a:gd name="T9" fmla="*/ 39 h 243"/>
                <a:gd name="T10" fmla="*/ 34 w 486"/>
                <a:gd name="T11" fmla="*/ 39 h 243"/>
                <a:gd name="T12" fmla="*/ 45 w 486"/>
                <a:gd name="T13" fmla="*/ 39 h 243"/>
                <a:gd name="T14" fmla="*/ 54 w 486"/>
                <a:gd name="T15" fmla="*/ 40 h 243"/>
                <a:gd name="T16" fmla="*/ 63 w 486"/>
                <a:gd name="T17" fmla="*/ 43 h 243"/>
                <a:gd name="T18" fmla="*/ 71 w 486"/>
                <a:gd name="T19" fmla="*/ 39 h 243"/>
                <a:gd name="T20" fmla="*/ 87 w 486"/>
                <a:gd name="T21" fmla="*/ 28 h 243"/>
                <a:gd name="T22" fmla="*/ 96 w 486"/>
                <a:gd name="T23" fmla="*/ 20 h 243"/>
                <a:gd name="T24" fmla="*/ 99 w 486"/>
                <a:gd name="T25" fmla="*/ 9 h 243"/>
                <a:gd name="T26" fmla="*/ 102 w 486"/>
                <a:gd name="T27" fmla="*/ 0 h 2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86"/>
                <a:gd name="T43" fmla="*/ 0 h 243"/>
                <a:gd name="T44" fmla="*/ 486 w 486"/>
                <a:gd name="T45" fmla="*/ 243 h 24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86" h="243">
                  <a:moveTo>
                    <a:pt x="0" y="242"/>
                  </a:moveTo>
                  <a:lnTo>
                    <a:pt x="0" y="235"/>
                  </a:lnTo>
                  <a:lnTo>
                    <a:pt x="19" y="235"/>
                  </a:lnTo>
                  <a:lnTo>
                    <a:pt x="51" y="216"/>
                  </a:lnTo>
                  <a:lnTo>
                    <a:pt x="121" y="210"/>
                  </a:lnTo>
                  <a:lnTo>
                    <a:pt x="165" y="210"/>
                  </a:lnTo>
                  <a:lnTo>
                    <a:pt x="216" y="210"/>
                  </a:lnTo>
                  <a:lnTo>
                    <a:pt x="255" y="216"/>
                  </a:lnTo>
                  <a:lnTo>
                    <a:pt x="299" y="235"/>
                  </a:lnTo>
                  <a:lnTo>
                    <a:pt x="338" y="210"/>
                  </a:lnTo>
                  <a:lnTo>
                    <a:pt x="414" y="152"/>
                  </a:lnTo>
                  <a:lnTo>
                    <a:pt x="459" y="108"/>
                  </a:lnTo>
                  <a:lnTo>
                    <a:pt x="472" y="50"/>
                  </a:lnTo>
                  <a:lnTo>
                    <a:pt x="485" y="0"/>
                  </a:lnTo>
                </a:path>
              </a:pathLst>
            </a:custGeom>
            <a:noFill/>
            <a:ln w="254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59" name="Freeform 52"/>
            <p:cNvSpPr>
              <a:spLocks/>
            </p:cNvSpPr>
            <p:nvPr/>
          </p:nvSpPr>
          <p:spPr bwMode="auto">
            <a:xfrm>
              <a:off x="3381" y="1411"/>
              <a:ext cx="39" cy="113"/>
            </a:xfrm>
            <a:custGeom>
              <a:avLst/>
              <a:gdLst>
                <a:gd name="T0" fmla="*/ 0 w 65"/>
                <a:gd name="T1" fmla="*/ 0 h 199"/>
                <a:gd name="T2" fmla="*/ 0 w 65"/>
                <a:gd name="T3" fmla="*/ 5 h 199"/>
                <a:gd name="T4" fmla="*/ 4 w 65"/>
                <a:gd name="T5" fmla="*/ 5 h 199"/>
                <a:gd name="T6" fmla="*/ 10 w 65"/>
                <a:gd name="T7" fmla="*/ 10 h 199"/>
                <a:gd name="T8" fmla="*/ 14 w 65"/>
                <a:gd name="T9" fmla="*/ 18 h 199"/>
                <a:gd name="T10" fmla="*/ 14 w 65"/>
                <a:gd name="T11" fmla="*/ 29 h 199"/>
                <a:gd name="T12" fmla="*/ 14 w 65"/>
                <a:gd name="T13" fmla="*/ 34 h 199"/>
                <a:gd name="T14" fmla="*/ 12 w 65"/>
                <a:gd name="T15" fmla="*/ 36 h 19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5"/>
                <a:gd name="T25" fmla="*/ 0 h 199"/>
                <a:gd name="T26" fmla="*/ 65 w 65"/>
                <a:gd name="T27" fmla="*/ 199 h 19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5" h="199">
                  <a:moveTo>
                    <a:pt x="0" y="0"/>
                  </a:moveTo>
                  <a:lnTo>
                    <a:pt x="0" y="25"/>
                  </a:lnTo>
                  <a:lnTo>
                    <a:pt x="19" y="25"/>
                  </a:lnTo>
                  <a:lnTo>
                    <a:pt x="44" y="57"/>
                  </a:lnTo>
                  <a:lnTo>
                    <a:pt x="64" y="95"/>
                  </a:lnTo>
                  <a:lnTo>
                    <a:pt x="64" y="159"/>
                  </a:lnTo>
                  <a:lnTo>
                    <a:pt x="64" y="185"/>
                  </a:lnTo>
                  <a:lnTo>
                    <a:pt x="57" y="198"/>
                  </a:lnTo>
                </a:path>
              </a:pathLst>
            </a:custGeom>
            <a:noFill/>
            <a:ln w="254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60" name="Oval 53"/>
            <p:cNvSpPr>
              <a:spLocks noChangeArrowheads="1"/>
            </p:cNvSpPr>
            <p:nvPr/>
          </p:nvSpPr>
          <p:spPr bwMode="auto">
            <a:xfrm>
              <a:off x="3376" y="1373"/>
              <a:ext cx="12" cy="21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61" name="Oval 54"/>
            <p:cNvSpPr>
              <a:spLocks noChangeArrowheads="1"/>
            </p:cNvSpPr>
            <p:nvPr/>
          </p:nvSpPr>
          <p:spPr bwMode="auto">
            <a:xfrm>
              <a:off x="3399" y="1330"/>
              <a:ext cx="14" cy="17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62" name="Oval 55"/>
            <p:cNvSpPr>
              <a:spLocks noChangeArrowheads="1"/>
            </p:cNvSpPr>
            <p:nvPr/>
          </p:nvSpPr>
          <p:spPr bwMode="auto">
            <a:xfrm>
              <a:off x="3460" y="1475"/>
              <a:ext cx="14" cy="14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63" name="Oval 56"/>
            <p:cNvSpPr>
              <a:spLocks noChangeArrowheads="1"/>
            </p:cNvSpPr>
            <p:nvPr/>
          </p:nvSpPr>
          <p:spPr bwMode="auto">
            <a:xfrm>
              <a:off x="3464" y="1381"/>
              <a:ext cx="17" cy="17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2551" name="Line 6"/>
          <p:cNvSpPr>
            <a:spLocks noChangeShapeType="1"/>
          </p:cNvSpPr>
          <p:nvPr/>
        </p:nvSpPr>
        <p:spPr bwMode="auto">
          <a:xfrm flipH="1" flipV="1">
            <a:off x="4500563" y="2600325"/>
            <a:ext cx="107950" cy="576263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 type="stealth" w="med" len="lg"/>
            <a:tailEnd type="stealth" w="med" len="lg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2552" name="Line 6"/>
          <p:cNvSpPr>
            <a:spLocks noChangeShapeType="1"/>
          </p:cNvSpPr>
          <p:nvPr/>
        </p:nvSpPr>
        <p:spPr bwMode="auto">
          <a:xfrm>
            <a:off x="5435600" y="4545013"/>
            <a:ext cx="1008063" cy="900112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 type="stealth" w="med" len="lg"/>
            <a:tailEnd type="stealth" w="med" len="lg"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87975" y="3390900"/>
            <a:ext cx="3605213" cy="320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Заголовок 4"/>
          <p:cNvSpPr>
            <a:spLocks noGrp="1"/>
          </p:cNvSpPr>
          <p:nvPr>
            <p:ph type="title"/>
          </p:nvPr>
        </p:nvSpPr>
        <p:spPr bwMode="auto">
          <a:xfrm>
            <a:off x="0" y="1120775"/>
            <a:ext cx="9144000" cy="1052513"/>
          </a:xfrm>
          <a:noFill/>
          <a:ln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12700" indent="-12700" algn="ctr" defTabSz="469900">
              <a:spcBef>
                <a:spcPct val="35000"/>
              </a:spcBef>
            </a:pPr>
            <a:r>
              <a:rPr lang="ru-RU" sz="1700" smtClean="0">
                <a:solidFill>
                  <a:srgbClr val="0072BA"/>
                </a:solidFill>
              </a:rPr>
              <a:t>МОНИТОРИНГ ОБЪЕКТОВ И ТЕРРИТОРИЙ ТОМСКОЙ ОБЛАСТИ </a:t>
            </a:r>
            <a:br>
              <a:rPr lang="ru-RU" sz="1700" smtClean="0">
                <a:solidFill>
                  <a:srgbClr val="0072BA"/>
                </a:solidFill>
              </a:rPr>
            </a:br>
            <a:r>
              <a:rPr lang="ru-RU" sz="1700" smtClean="0">
                <a:solidFill>
                  <a:srgbClr val="0072BA"/>
                </a:solidFill>
              </a:rPr>
              <a:t>С ПРИМЕНЕНИЕМ КОСМИЧЕСКИХ СРЕДСТВ</a:t>
            </a:r>
          </a:p>
        </p:txBody>
      </p:sp>
      <p:sp>
        <p:nvSpPr>
          <p:cNvPr id="23557" name="Номер слайда 7"/>
          <p:cNvSpPr txBox="1">
            <a:spLocks noGrp="1"/>
          </p:cNvSpPr>
          <p:nvPr/>
        </p:nvSpPr>
        <p:spPr bwMode="auto">
          <a:xfrm>
            <a:off x="23813" y="7434263"/>
            <a:ext cx="430212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algn="r"/>
            <a:fld id="{43CE5EFB-D92D-4F0D-8AE9-A456749007B6}" type="slidenum">
              <a:rPr lang="ru-RU" sz="1200">
                <a:solidFill>
                  <a:schemeClr val="accent1"/>
                </a:solidFill>
              </a:rPr>
              <a:pPr algn="r"/>
              <a:t>14</a:t>
            </a:fld>
            <a:endParaRPr lang="ru-RU" sz="1200">
              <a:solidFill>
                <a:schemeClr val="accent1"/>
              </a:solidFill>
            </a:endParaRPr>
          </a:p>
        </p:txBody>
      </p:sp>
      <p:sp>
        <p:nvSpPr>
          <p:cNvPr id="23558" name="Номер слайда 6"/>
          <p:cNvSpPr txBox="1">
            <a:spLocks noGrp="1"/>
          </p:cNvSpPr>
          <p:nvPr/>
        </p:nvSpPr>
        <p:spPr bwMode="auto">
          <a:xfrm>
            <a:off x="0" y="6562725"/>
            <a:ext cx="430213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/>
          <a:lstStyle/>
          <a:p>
            <a:pPr algn="r"/>
            <a:fld id="{FA38AC3F-0679-4471-9BDB-204FBB9A4EBC}" type="slidenum">
              <a:rPr lang="ru-RU" sz="1200">
                <a:solidFill>
                  <a:schemeClr val="accent1"/>
                </a:solidFill>
              </a:rPr>
              <a:pPr algn="r"/>
              <a:t>14</a:t>
            </a:fld>
            <a:endParaRPr lang="ru-RU" sz="1200">
              <a:solidFill>
                <a:schemeClr val="accent1"/>
              </a:solidFill>
            </a:endParaRPr>
          </a:p>
        </p:txBody>
      </p:sp>
      <p:pic>
        <p:nvPicPr>
          <p:cNvPr id="23559" name="Picture 8" descr="1188605221of_2"/>
          <p:cNvPicPr>
            <a:picLocks noChangeAspect="1" noChangeArrowheads="1"/>
          </p:cNvPicPr>
          <p:nvPr/>
        </p:nvPicPr>
        <p:blipFill>
          <a:blip r:embed="rId5"/>
          <a:srcRect r="7195"/>
          <a:stretch>
            <a:fillRect/>
          </a:stretch>
        </p:blipFill>
        <p:spPr bwMode="auto">
          <a:xfrm>
            <a:off x="2246313" y="4967288"/>
            <a:ext cx="923925" cy="80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6" descr="ТГУ"/>
          <p:cNvPicPr>
            <a:picLocks noChangeAspect="1" noChangeArrowheads="1"/>
          </p:cNvPicPr>
          <p:nvPr/>
        </p:nvPicPr>
        <p:blipFill>
          <a:blip r:embed="rId6"/>
          <a:srcRect l="23061" r="24918"/>
          <a:stretch>
            <a:fillRect/>
          </a:stretch>
        </p:blipFill>
        <p:spPr bwMode="auto">
          <a:xfrm>
            <a:off x="3863975" y="4964113"/>
            <a:ext cx="10493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1" name="Text Box 11"/>
          <p:cNvSpPr txBox="1">
            <a:spLocks noChangeArrowheads="1"/>
          </p:cNvSpPr>
          <p:nvPr/>
        </p:nvSpPr>
        <p:spPr bwMode="auto">
          <a:xfrm>
            <a:off x="3662363" y="5694363"/>
            <a:ext cx="14652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>
                <a:solidFill>
                  <a:srgbClr val="002060"/>
                </a:solidFill>
                <a:latin typeface="Arial" charset="0"/>
                <a:cs typeface="Arial" charset="0"/>
              </a:rPr>
              <a:t>Телепорт ТГУ </a:t>
            </a:r>
          </a:p>
        </p:txBody>
      </p:sp>
      <p:sp>
        <p:nvSpPr>
          <p:cNvPr id="23562" name="Text Box 12"/>
          <p:cNvSpPr txBox="1">
            <a:spLocks noChangeArrowheads="1"/>
          </p:cNvSpPr>
          <p:nvPr/>
        </p:nvSpPr>
        <p:spPr bwMode="auto">
          <a:xfrm>
            <a:off x="1990725" y="5762625"/>
            <a:ext cx="1465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>
                <a:solidFill>
                  <a:srgbClr val="002060"/>
                </a:solidFill>
                <a:latin typeface="Arial" charset="0"/>
                <a:cs typeface="Arial" charset="0"/>
              </a:rPr>
              <a:t>Администрация области</a:t>
            </a:r>
          </a:p>
        </p:txBody>
      </p:sp>
      <p:sp>
        <p:nvSpPr>
          <p:cNvPr id="23563" name="Text Box 13"/>
          <p:cNvSpPr txBox="1">
            <a:spLocks noChangeArrowheads="1"/>
          </p:cNvSpPr>
          <p:nvPr/>
        </p:nvSpPr>
        <p:spPr bwMode="auto">
          <a:xfrm>
            <a:off x="312738" y="5811838"/>
            <a:ext cx="14652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>
                <a:solidFill>
                  <a:srgbClr val="002060"/>
                </a:solidFill>
                <a:latin typeface="Arial" charset="0"/>
                <a:cs typeface="Arial" charset="0"/>
              </a:rPr>
              <a:t>Районные центры</a:t>
            </a:r>
          </a:p>
        </p:txBody>
      </p:sp>
      <p:pic>
        <p:nvPicPr>
          <p:cNvPr id="23564" name="Picture 15" descr="36977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6263" y="4652963"/>
            <a:ext cx="11430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565" name="Group 19"/>
          <p:cNvGrpSpPr>
            <a:grpSpLocks/>
          </p:cNvGrpSpPr>
          <p:nvPr/>
        </p:nvGrpSpPr>
        <p:grpSpPr bwMode="auto">
          <a:xfrm rot="19741457" flipH="1">
            <a:off x="5622925" y="2268538"/>
            <a:ext cx="2405063" cy="3071812"/>
            <a:chOff x="3399" y="927"/>
            <a:chExt cx="1610" cy="1733"/>
          </a:xfrm>
        </p:grpSpPr>
        <p:sp>
          <p:nvSpPr>
            <p:cNvPr id="23586" name="Line 16"/>
            <p:cNvSpPr>
              <a:spLocks noChangeShapeType="1"/>
            </p:cNvSpPr>
            <p:nvPr/>
          </p:nvSpPr>
          <p:spPr bwMode="auto">
            <a:xfrm flipH="1">
              <a:off x="3400" y="927"/>
              <a:ext cx="1422" cy="1563"/>
            </a:xfrm>
            <a:prstGeom prst="line">
              <a:avLst/>
            </a:prstGeom>
            <a:noFill/>
            <a:ln w="19050">
              <a:solidFill>
                <a:srgbClr val="002F8E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87" name="Line 17"/>
            <p:cNvSpPr>
              <a:spLocks noChangeShapeType="1"/>
            </p:cNvSpPr>
            <p:nvPr/>
          </p:nvSpPr>
          <p:spPr bwMode="auto">
            <a:xfrm>
              <a:off x="4827" y="933"/>
              <a:ext cx="173" cy="1645"/>
            </a:xfrm>
            <a:prstGeom prst="line">
              <a:avLst/>
            </a:prstGeom>
            <a:noFill/>
            <a:ln w="19050">
              <a:solidFill>
                <a:srgbClr val="002F8E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88" name="Arc 18"/>
            <p:cNvSpPr>
              <a:spLocks/>
            </p:cNvSpPr>
            <p:nvPr/>
          </p:nvSpPr>
          <p:spPr bwMode="auto">
            <a:xfrm rot="304776" flipV="1">
              <a:off x="3399" y="2441"/>
              <a:ext cx="1610" cy="219"/>
            </a:xfrm>
            <a:custGeom>
              <a:avLst/>
              <a:gdLst>
                <a:gd name="T0" fmla="*/ 0 w 39067"/>
                <a:gd name="T1" fmla="*/ 0 h 21600"/>
                <a:gd name="T2" fmla="*/ 0 w 39067"/>
                <a:gd name="T3" fmla="*/ 0 h 21600"/>
                <a:gd name="T4" fmla="*/ 0 w 39067"/>
                <a:gd name="T5" fmla="*/ 0 h 21600"/>
                <a:gd name="T6" fmla="*/ 0 60000 65536"/>
                <a:gd name="T7" fmla="*/ 0 60000 65536"/>
                <a:gd name="T8" fmla="*/ 0 60000 65536"/>
                <a:gd name="T9" fmla="*/ 0 w 39067"/>
                <a:gd name="T10" fmla="*/ 0 h 21600"/>
                <a:gd name="T11" fmla="*/ 39067 w 3906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9067" h="21600" fill="none" extrusionOk="0">
                  <a:moveTo>
                    <a:pt x="0" y="10368"/>
                  </a:moveTo>
                  <a:cubicBezTo>
                    <a:pt x="3919" y="3929"/>
                    <a:pt x="10912" y="-1"/>
                    <a:pt x="18450" y="0"/>
                  </a:cubicBezTo>
                  <a:cubicBezTo>
                    <a:pt x="27897" y="0"/>
                    <a:pt x="36249" y="6140"/>
                    <a:pt x="39066" y="15158"/>
                  </a:cubicBezTo>
                </a:path>
                <a:path w="39067" h="21600" stroke="0" extrusionOk="0">
                  <a:moveTo>
                    <a:pt x="0" y="10368"/>
                  </a:moveTo>
                  <a:cubicBezTo>
                    <a:pt x="3919" y="3929"/>
                    <a:pt x="10912" y="-1"/>
                    <a:pt x="18450" y="0"/>
                  </a:cubicBezTo>
                  <a:cubicBezTo>
                    <a:pt x="27897" y="0"/>
                    <a:pt x="36249" y="6140"/>
                    <a:pt x="39066" y="15158"/>
                  </a:cubicBezTo>
                  <a:lnTo>
                    <a:pt x="18450" y="21600"/>
                  </a:lnTo>
                  <a:close/>
                </a:path>
              </a:pathLst>
            </a:custGeom>
            <a:noFill/>
            <a:ln w="19050">
              <a:solidFill>
                <a:srgbClr val="002F8E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23566" name="Group 26"/>
          <p:cNvGrpSpPr>
            <a:grpSpLocks/>
          </p:cNvGrpSpPr>
          <p:nvPr/>
        </p:nvGrpSpPr>
        <p:grpSpPr bwMode="auto">
          <a:xfrm rot="7751530">
            <a:off x="3232150" y="2962275"/>
            <a:ext cx="762000" cy="1981200"/>
            <a:chOff x="1875" y="1179"/>
            <a:chExt cx="384" cy="1245"/>
          </a:xfrm>
        </p:grpSpPr>
        <p:sp>
          <p:nvSpPr>
            <p:cNvPr id="23583" name="Line 23"/>
            <p:cNvSpPr>
              <a:spLocks noChangeShapeType="1"/>
            </p:cNvSpPr>
            <p:nvPr/>
          </p:nvSpPr>
          <p:spPr bwMode="auto">
            <a:xfrm flipH="1">
              <a:off x="1875" y="1766"/>
              <a:ext cx="259" cy="658"/>
            </a:xfrm>
            <a:prstGeom prst="line">
              <a:avLst/>
            </a:prstGeom>
            <a:noFill/>
            <a:ln w="38100">
              <a:solidFill>
                <a:srgbClr val="0072BA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84" name="Line 24"/>
            <p:cNvSpPr>
              <a:spLocks noChangeShapeType="1"/>
            </p:cNvSpPr>
            <p:nvPr/>
          </p:nvSpPr>
          <p:spPr bwMode="auto">
            <a:xfrm flipH="1">
              <a:off x="1969" y="1179"/>
              <a:ext cx="290" cy="719"/>
            </a:xfrm>
            <a:prstGeom prst="line">
              <a:avLst/>
            </a:prstGeom>
            <a:noFill/>
            <a:ln w="38100">
              <a:solidFill>
                <a:srgbClr val="0072BA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85" name="Line 25"/>
            <p:cNvSpPr>
              <a:spLocks noChangeShapeType="1"/>
            </p:cNvSpPr>
            <p:nvPr/>
          </p:nvSpPr>
          <p:spPr bwMode="auto">
            <a:xfrm flipH="1">
              <a:off x="1968" y="1765"/>
              <a:ext cx="158" cy="132"/>
            </a:xfrm>
            <a:prstGeom prst="line">
              <a:avLst/>
            </a:prstGeom>
            <a:noFill/>
            <a:ln w="38100">
              <a:solidFill>
                <a:srgbClr val="0072BA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3567" name="Line 27"/>
          <p:cNvSpPr>
            <a:spLocks noChangeShapeType="1"/>
          </p:cNvSpPr>
          <p:nvPr/>
        </p:nvSpPr>
        <p:spPr bwMode="auto">
          <a:xfrm flipH="1">
            <a:off x="4581525" y="3914775"/>
            <a:ext cx="379413" cy="1044575"/>
          </a:xfrm>
          <a:prstGeom prst="line">
            <a:avLst/>
          </a:prstGeom>
          <a:noFill/>
          <a:ln w="38100">
            <a:solidFill>
              <a:srgbClr val="0072BA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3568" name="Line 28"/>
          <p:cNvSpPr>
            <a:spLocks noChangeShapeType="1"/>
          </p:cNvSpPr>
          <p:nvPr/>
        </p:nvSpPr>
        <p:spPr bwMode="auto">
          <a:xfrm flipH="1">
            <a:off x="4718050" y="2982913"/>
            <a:ext cx="425450" cy="1141412"/>
          </a:xfrm>
          <a:prstGeom prst="line">
            <a:avLst/>
          </a:prstGeom>
          <a:noFill/>
          <a:ln w="38100">
            <a:solidFill>
              <a:srgbClr val="0072BA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3569" name="Line 29"/>
          <p:cNvSpPr>
            <a:spLocks noChangeShapeType="1"/>
          </p:cNvSpPr>
          <p:nvPr/>
        </p:nvSpPr>
        <p:spPr bwMode="auto">
          <a:xfrm flipH="1">
            <a:off x="4716463" y="3913188"/>
            <a:ext cx="231775" cy="209550"/>
          </a:xfrm>
          <a:prstGeom prst="line">
            <a:avLst/>
          </a:prstGeom>
          <a:noFill/>
          <a:ln w="38100">
            <a:solidFill>
              <a:srgbClr val="0072BA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23570" name="Group 33"/>
          <p:cNvGrpSpPr>
            <a:grpSpLocks/>
          </p:cNvGrpSpPr>
          <p:nvPr/>
        </p:nvGrpSpPr>
        <p:grpSpPr bwMode="auto">
          <a:xfrm rot="-693731">
            <a:off x="2525713" y="2889250"/>
            <a:ext cx="563562" cy="1976438"/>
            <a:chOff x="1465" y="1119"/>
            <a:chExt cx="384" cy="1245"/>
          </a:xfrm>
        </p:grpSpPr>
        <p:sp>
          <p:nvSpPr>
            <p:cNvPr id="23580" name="Line 30"/>
            <p:cNvSpPr>
              <a:spLocks noChangeShapeType="1"/>
            </p:cNvSpPr>
            <p:nvPr/>
          </p:nvSpPr>
          <p:spPr bwMode="auto">
            <a:xfrm flipH="1">
              <a:off x="1465" y="1706"/>
              <a:ext cx="259" cy="658"/>
            </a:xfrm>
            <a:prstGeom prst="line">
              <a:avLst/>
            </a:prstGeom>
            <a:noFill/>
            <a:ln w="38100">
              <a:solidFill>
                <a:srgbClr val="0072BA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81" name="Line 31"/>
            <p:cNvSpPr>
              <a:spLocks noChangeShapeType="1"/>
            </p:cNvSpPr>
            <p:nvPr/>
          </p:nvSpPr>
          <p:spPr bwMode="auto">
            <a:xfrm flipH="1">
              <a:off x="1559" y="1119"/>
              <a:ext cx="290" cy="719"/>
            </a:xfrm>
            <a:prstGeom prst="line">
              <a:avLst/>
            </a:prstGeom>
            <a:noFill/>
            <a:ln w="38100">
              <a:solidFill>
                <a:srgbClr val="0072BA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82" name="Line 32"/>
            <p:cNvSpPr>
              <a:spLocks noChangeShapeType="1"/>
            </p:cNvSpPr>
            <p:nvPr/>
          </p:nvSpPr>
          <p:spPr bwMode="auto">
            <a:xfrm flipH="1">
              <a:off x="1558" y="1705"/>
              <a:ext cx="158" cy="132"/>
            </a:xfrm>
            <a:prstGeom prst="line">
              <a:avLst/>
            </a:prstGeom>
            <a:noFill/>
            <a:ln w="38100">
              <a:solidFill>
                <a:srgbClr val="0072BA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3571" name="Group 34"/>
          <p:cNvGrpSpPr>
            <a:grpSpLocks/>
          </p:cNvGrpSpPr>
          <p:nvPr/>
        </p:nvGrpSpPr>
        <p:grpSpPr bwMode="auto">
          <a:xfrm rot="412366">
            <a:off x="1482725" y="2767013"/>
            <a:ext cx="1058863" cy="1992312"/>
            <a:chOff x="1465" y="1119"/>
            <a:chExt cx="384" cy="1245"/>
          </a:xfrm>
        </p:grpSpPr>
        <p:sp>
          <p:nvSpPr>
            <p:cNvPr id="23577" name="Line 35"/>
            <p:cNvSpPr>
              <a:spLocks noChangeShapeType="1"/>
            </p:cNvSpPr>
            <p:nvPr/>
          </p:nvSpPr>
          <p:spPr bwMode="auto">
            <a:xfrm flipH="1">
              <a:off x="1465" y="1706"/>
              <a:ext cx="259" cy="658"/>
            </a:xfrm>
            <a:prstGeom prst="line">
              <a:avLst/>
            </a:prstGeom>
            <a:noFill/>
            <a:ln w="38100">
              <a:solidFill>
                <a:srgbClr val="0072BA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78" name="Line 36"/>
            <p:cNvSpPr>
              <a:spLocks noChangeShapeType="1"/>
            </p:cNvSpPr>
            <p:nvPr/>
          </p:nvSpPr>
          <p:spPr bwMode="auto">
            <a:xfrm flipH="1">
              <a:off x="1559" y="1119"/>
              <a:ext cx="290" cy="719"/>
            </a:xfrm>
            <a:prstGeom prst="line">
              <a:avLst/>
            </a:prstGeom>
            <a:noFill/>
            <a:ln w="38100">
              <a:solidFill>
                <a:srgbClr val="0072BA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79" name="Line 37"/>
            <p:cNvSpPr>
              <a:spLocks noChangeShapeType="1"/>
            </p:cNvSpPr>
            <p:nvPr/>
          </p:nvSpPr>
          <p:spPr bwMode="auto">
            <a:xfrm flipH="1">
              <a:off x="1558" y="1705"/>
              <a:ext cx="158" cy="132"/>
            </a:xfrm>
            <a:prstGeom prst="line">
              <a:avLst/>
            </a:prstGeom>
            <a:noFill/>
            <a:ln w="38100">
              <a:solidFill>
                <a:srgbClr val="0072BA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3572" name="Text Box 38"/>
          <p:cNvSpPr txBox="1">
            <a:spLocks noChangeArrowheads="1"/>
          </p:cNvSpPr>
          <p:nvPr/>
        </p:nvSpPr>
        <p:spPr bwMode="auto">
          <a:xfrm>
            <a:off x="684213" y="1989138"/>
            <a:ext cx="19605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>
                <a:solidFill>
                  <a:srgbClr val="002060"/>
                </a:solidFill>
                <a:latin typeface="Arial" charset="0"/>
                <a:cs typeface="Arial" charset="0"/>
              </a:rPr>
              <a:t>Телекоммуникационные спутники «Ямал»</a:t>
            </a:r>
          </a:p>
        </p:txBody>
      </p:sp>
      <p:sp>
        <p:nvSpPr>
          <p:cNvPr id="23573" name="Text Box 40"/>
          <p:cNvSpPr txBox="1">
            <a:spLocks noChangeArrowheads="1"/>
          </p:cNvSpPr>
          <p:nvPr/>
        </p:nvSpPr>
        <p:spPr bwMode="auto">
          <a:xfrm>
            <a:off x="3860800" y="2154238"/>
            <a:ext cx="1960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>
                <a:solidFill>
                  <a:srgbClr val="002060"/>
                </a:solidFill>
                <a:latin typeface="Arial" charset="0"/>
                <a:cs typeface="Arial" charset="0"/>
              </a:rPr>
              <a:t>Мониторинговые спутники «СМОТР»</a:t>
            </a:r>
          </a:p>
        </p:txBody>
      </p:sp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1920875" y="2392363"/>
          <a:ext cx="1711325" cy="536575"/>
        </p:xfrm>
        <a:graphic>
          <a:graphicData uri="http://schemas.openxmlformats.org/presentationml/2006/ole">
            <p:oleObj spid="_x0000_s23554" name="Image" r:id="rId8" imgW="12622222" imgH="4596825" progId="">
              <p:embed/>
            </p:oleObj>
          </a:graphicData>
        </a:graphic>
      </p:graphicFrame>
      <p:pic>
        <p:nvPicPr>
          <p:cNvPr id="23574" name="Picture 9" descr="dzzzzz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8852017" flipH="1">
            <a:off x="4429919" y="2528094"/>
            <a:ext cx="1431925" cy="81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5" name="Picture 15" descr="36977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6263" y="4868863"/>
            <a:ext cx="11430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6" name="Picture 15" descr="36977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9138" y="4976813"/>
            <a:ext cx="1144587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 txBox="1">
            <a:spLocks noChangeArrowheads="1"/>
          </p:cNvSpPr>
          <p:nvPr/>
        </p:nvSpPr>
        <p:spPr bwMode="auto">
          <a:xfrm>
            <a:off x="719138" y="83661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2400" b="1" i="1" u="sng">
                <a:solidFill>
                  <a:srgbClr val="002060"/>
                </a:solidFill>
                <a:latin typeface="Arial" charset="0"/>
                <a:ea typeface="Calibri" pitchFamily="34" charset="0"/>
                <a:cs typeface="Arial" charset="0"/>
              </a:rPr>
              <a:t>Задачи, решаемые с помощью цифровой ландшафтной карты и космомониторинга, в интересах Администрации Томской области</a:t>
            </a:r>
          </a:p>
        </p:txBody>
      </p:sp>
      <p:sp>
        <p:nvSpPr>
          <p:cNvPr id="33794" name="Rectangle 34"/>
          <p:cNvSpPr>
            <a:spLocks noChangeArrowheads="1"/>
          </p:cNvSpPr>
          <p:nvPr/>
        </p:nvSpPr>
        <p:spPr bwMode="auto">
          <a:xfrm>
            <a:off x="576263" y="2038350"/>
            <a:ext cx="8423275" cy="42481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anchor="ctr">
            <a:spAutoFit/>
          </a:bodyPr>
          <a:lstStyle/>
          <a:p>
            <a:pPr>
              <a:buFontTx/>
              <a:buChar char="•"/>
            </a:pPr>
            <a:r>
              <a:rPr lang="ru-RU" sz="1600">
                <a:latin typeface="Arial" charset="0"/>
              </a:rPr>
              <a:t> </a:t>
            </a:r>
            <a:r>
              <a:rPr lang="ru-RU" sz="1600">
                <a:latin typeface="Verdana" pitchFamily="34" charset="0"/>
              </a:rPr>
              <a:t>Создание и ведение кадастров биологических ресурсов (растительные, рыбные, охотничье-промысловые)</a:t>
            </a:r>
          </a:p>
          <a:p>
            <a:pPr>
              <a:buFontTx/>
              <a:buChar char="•"/>
            </a:pPr>
            <a:r>
              <a:rPr lang="ru-RU" sz="1600">
                <a:latin typeface="Arial" charset="0"/>
              </a:rPr>
              <a:t> </a:t>
            </a:r>
            <a:r>
              <a:rPr lang="ru-RU" sz="1600">
                <a:latin typeface="Verdana" pitchFamily="34" charset="0"/>
              </a:rPr>
              <a:t>Мониторинг несанкционированных рубок, самовольных застроек и захламления лесосек</a:t>
            </a:r>
          </a:p>
          <a:p>
            <a:pPr>
              <a:buFontTx/>
              <a:buChar char="•"/>
            </a:pPr>
            <a:r>
              <a:rPr lang="ru-RU" sz="1600">
                <a:latin typeface="Arial" charset="0"/>
              </a:rPr>
              <a:t> </a:t>
            </a:r>
            <a:r>
              <a:rPr lang="ru-RU" sz="1600">
                <a:latin typeface="Verdana" pitchFamily="34" charset="0"/>
              </a:rPr>
              <a:t>Мониторинг очагов пожаров</a:t>
            </a:r>
          </a:p>
          <a:p>
            <a:pPr>
              <a:buFontTx/>
              <a:buChar char="•"/>
            </a:pPr>
            <a:r>
              <a:rPr lang="ru-RU" sz="1600">
                <a:latin typeface="Arial" charset="0"/>
              </a:rPr>
              <a:t> </a:t>
            </a:r>
            <a:r>
              <a:rPr lang="ru-RU" sz="1600">
                <a:latin typeface="Verdana" pitchFamily="34" charset="0"/>
              </a:rPr>
              <a:t>Мониторинг нарушенных земель лесного фонда и их рекультивации</a:t>
            </a:r>
          </a:p>
          <a:p>
            <a:pPr>
              <a:buFontTx/>
              <a:buChar char="•"/>
            </a:pPr>
            <a:r>
              <a:rPr lang="ru-RU" sz="1600">
                <a:latin typeface="Arial" charset="0"/>
              </a:rPr>
              <a:t> </a:t>
            </a:r>
            <a:r>
              <a:rPr lang="ru-RU" sz="1600">
                <a:latin typeface="Verdana" pitchFamily="34" charset="0"/>
              </a:rPr>
              <a:t>Получение обработанных снимков для целей лесоустройства.</a:t>
            </a:r>
          </a:p>
          <a:p>
            <a:pPr>
              <a:buFontTx/>
              <a:buChar char="•"/>
            </a:pPr>
            <a:r>
              <a:rPr lang="ru-RU" sz="1600">
                <a:latin typeface="Arial" charset="0"/>
              </a:rPr>
              <a:t> </a:t>
            </a:r>
            <a:r>
              <a:rPr lang="ru-RU" sz="1600">
                <a:latin typeface="Verdana" pitchFamily="34" charset="0"/>
              </a:rPr>
              <a:t>Мониторинг очагов поражения лесными и сельскохозяйственными вредителями</a:t>
            </a:r>
          </a:p>
          <a:p>
            <a:pPr>
              <a:buFontTx/>
              <a:buChar char="•"/>
            </a:pPr>
            <a:r>
              <a:rPr lang="ru-RU" sz="1600">
                <a:latin typeface="Arial" charset="0"/>
              </a:rPr>
              <a:t> </a:t>
            </a:r>
            <a:r>
              <a:rPr lang="ru-RU" sz="1600">
                <a:latin typeface="Verdana" pitchFamily="34" charset="0"/>
              </a:rPr>
              <a:t>Выявление видов и масштабов антропогенного нарушения ландшафтов</a:t>
            </a:r>
          </a:p>
          <a:p>
            <a:pPr>
              <a:buFontTx/>
              <a:buChar char="•"/>
            </a:pPr>
            <a:r>
              <a:rPr lang="ru-RU" sz="1600">
                <a:latin typeface="Arial" charset="0"/>
              </a:rPr>
              <a:t> </a:t>
            </a:r>
            <a:r>
              <a:rPr lang="ru-RU" sz="1600">
                <a:latin typeface="Verdana" pitchFamily="34" charset="0"/>
              </a:rPr>
              <a:t>Прогноз развития природных процессов на фоне антропогенного влияния (в том числе самовосстановление нарушенных земель, направление распространения загрязнения)</a:t>
            </a:r>
          </a:p>
          <a:p>
            <a:pPr>
              <a:buFontTx/>
              <a:buChar char="•"/>
            </a:pPr>
            <a:r>
              <a:rPr lang="ru-RU" sz="1600">
                <a:latin typeface="Arial" charset="0"/>
              </a:rPr>
              <a:t> </a:t>
            </a:r>
            <a:r>
              <a:rPr lang="ru-RU" sz="1600">
                <a:latin typeface="Verdana" pitchFamily="34" charset="0"/>
              </a:rPr>
              <a:t>Выявление несанкционированных свалок и захламления земель</a:t>
            </a:r>
          </a:p>
          <a:p>
            <a:pPr>
              <a:buFontTx/>
              <a:buChar char="•"/>
            </a:pPr>
            <a:r>
              <a:rPr lang="ru-RU" sz="1600">
                <a:latin typeface="Arial" charset="0"/>
              </a:rPr>
              <a:t> </a:t>
            </a:r>
            <a:r>
              <a:rPr lang="ru-RU" sz="1600">
                <a:latin typeface="Verdana" pitchFamily="34" charset="0"/>
              </a:rPr>
              <a:t>Мониторинг загрязнения водных объектов</a:t>
            </a:r>
          </a:p>
          <a:p>
            <a:pPr>
              <a:buFontTx/>
              <a:buChar char="•"/>
            </a:pPr>
            <a:r>
              <a:rPr lang="ru-RU" sz="1600">
                <a:latin typeface="Arial" charset="0"/>
              </a:rPr>
              <a:t> </a:t>
            </a:r>
            <a:r>
              <a:rPr lang="ru-RU" sz="1600">
                <a:latin typeface="Verdana" pitchFamily="34" charset="0"/>
              </a:rPr>
              <a:t>Мониторинг особо охраняемых природных  территорий и нерестилищ</a:t>
            </a:r>
          </a:p>
          <a:p>
            <a:pPr>
              <a:buFontTx/>
              <a:buChar char="•"/>
            </a:pPr>
            <a:r>
              <a:rPr lang="ru-RU" sz="1600">
                <a:latin typeface="Arial" charset="0"/>
              </a:rPr>
              <a:t> </a:t>
            </a:r>
            <a:r>
              <a:rPr lang="ru-RU" sz="1600">
                <a:latin typeface="Verdana" pitchFamily="34" charset="0"/>
              </a:rPr>
              <a:t>Мониторинг водоохранных зон</a:t>
            </a:r>
            <a:endParaRPr lang="ru-RU" sz="1600">
              <a:latin typeface="Arial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4" descr="База по ландшафтам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Rectangle 2"/>
          <p:cNvSpPr txBox="1">
            <a:spLocks noChangeArrowheads="1"/>
          </p:cNvSpPr>
          <p:nvPr/>
        </p:nvSpPr>
        <p:spPr bwMode="auto">
          <a:xfrm>
            <a:off x="3059113" y="692150"/>
            <a:ext cx="6084887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b="1" i="1" u="sng">
                <a:solidFill>
                  <a:srgbClr val="002060"/>
                </a:solidFill>
                <a:latin typeface="Arial" charset="0"/>
                <a:cs typeface="Arial" charset="0"/>
              </a:rPr>
              <a:t>База данных ландшафтной карты содержит</a:t>
            </a:r>
          </a:p>
          <a:p>
            <a:pPr algn="ctr" eaLnBrk="0" hangingPunct="0"/>
            <a:r>
              <a:rPr lang="ru-RU" b="1" i="1" u="sng">
                <a:solidFill>
                  <a:srgbClr val="002060"/>
                </a:solidFill>
                <a:latin typeface="Arial" charset="0"/>
                <a:cs typeface="Arial" charset="0"/>
              </a:rPr>
              <a:t>сведения о запасах промысловых ресурсов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 txBox="1">
            <a:spLocks noChangeArrowheads="1"/>
          </p:cNvSpPr>
          <p:nvPr/>
        </p:nvSpPr>
        <p:spPr bwMode="auto">
          <a:xfrm>
            <a:off x="468313" y="836613"/>
            <a:ext cx="86756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lnSpc>
                <a:spcPts val="3600"/>
              </a:lnSpc>
            </a:pPr>
            <a:r>
              <a:rPr lang="ru-RU" sz="2000" b="1" i="1" u="sng">
                <a:solidFill>
                  <a:srgbClr val="002060"/>
                </a:solidFill>
                <a:latin typeface="Arial" charset="0"/>
                <a:ea typeface="Calibri" pitchFamily="34" charset="0"/>
                <a:cs typeface="Arial" charset="0"/>
              </a:rPr>
              <a:t>Поддержка принятия решений при выборе вариантов строительства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5181600" y="4114800"/>
            <a:ext cx="3810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  <a:defRPr/>
            </a:pPr>
            <a:r>
              <a:rPr lang="ru-RU" sz="2000" dirty="0">
                <a:solidFill>
                  <a:srgbClr val="FFFF00"/>
                </a:solidFill>
                <a:latin typeface="Arial" charset="0"/>
              </a:rPr>
              <a:t>	</a:t>
            </a:r>
            <a:r>
              <a:rPr lang="ru-RU" sz="2000" u="sng" dirty="0">
                <a:solidFill>
                  <a:srgbClr val="1D4AA3"/>
                </a:solidFill>
                <a:latin typeface="Arial" charset="0"/>
              </a:rPr>
              <a:t>Вариант 1</a:t>
            </a:r>
            <a:endParaRPr lang="ru-RU" sz="1600" u="sng" kern="0" dirty="0">
              <a:solidFill>
                <a:srgbClr val="1D4AA3"/>
              </a:solidFill>
              <a:latin typeface="+mn-lt"/>
            </a:endParaRPr>
          </a:p>
          <a:p>
            <a:pPr marL="342900" indent="-342900">
              <a:lnSpc>
                <a:spcPts val="2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  <a:defRPr/>
            </a:pPr>
            <a:r>
              <a:rPr lang="ru-RU" sz="2000" dirty="0">
                <a:latin typeface="Arial" charset="0"/>
              </a:rPr>
              <a:t>	</a:t>
            </a:r>
            <a:r>
              <a:rPr lang="ru-RU" dirty="0">
                <a:latin typeface="Arial" charset="0"/>
              </a:rPr>
              <a:t>Плата за пользование лесным фондом </a:t>
            </a:r>
            <a:r>
              <a:rPr lang="ru-RU" b="1" dirty="0">
                <a:latin typeface="Arial" charset="0"/>
              </a:rPr>
              <a:t>5,4 млн. руб</a:t>
            </a:r>
            <a:r>
              <a:rPr lang="ru-RU" dirty="0">
                <a:latin typeface="Arial" charset="0"/>
              </a:rPr>
              <a:t>., в т.ч. </a:t>
            </a:r>
            <a:r>
              <a:rPr lang="ru-RU" b="1" dirty="0">
                <a:latin typeface="Arial" charset="0"/>
              </a:rPr>
              <a:t>2,1 млн. руб.</a:t>
            </a:r>
            <a:r>
              <a:rPr lang="ru-RU" dirty="0">
                <a:latin typeface="Arial" charset="0"/>
              </a:rPr>
              <a:t> - вырубка кедра</a:t>
            </a:r>
          </a:p>
        </p:txBody>
      </p:sp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5181600" y="5334000"/>
            <a:ext cx="3810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ru-RU" sz="2000">
                <a:solidFill>
                  <a:srgbClr val="FFFF00"/>
                </a:solidFill>
                <a:latin typeface="Arial" charset="0"/>
              </a:rPr>
              <a:t>	</a:t>
            </a:r>
            <a:r>
              <a:rPr lang="ru-RU" sz="2000" u="sng">
                <a:solidFill>
                  <a:schemeClr val="hlink"/>
                </a:solidFill>
                <a:latin typeface="Arial" charset="0"/>
              </a:rPr>
              <a:t>Вариант 2</a:t>
            </a:r>
            <a:endParaRPr lang="ru-RU" sz="2000" u="sng">
              <a:latin typeface="Arial" charset="0"/>
            </a:endParaRPr>
          </a:p>
          <a:p>
            <a:pPr marL="342900" indent="-342900">
              <a:lnSpc>
                <a:spcPts val="2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ru-RU" sz="2000">
                <a:latin typeface="Arial" charset="0"/>
              </a:rPr>
              <a:t>	</a:t>
            </a:r>
            <a:r>
              <a:rPr lang="ru-RU">
                <a:latin typeface="Arial" charset="0"/>
              </a:rPr>
              <a:t>Плата за пользование лесным фондом </a:t>
            </a:r>
            <a:r>
              <a:rPr lang="ru-RU" b="1">
                <a:solidFill>
                  <a:srgbClr val="FF0000"/>
                </a:solidFill>
                <a:latin typeface="Arial" charset="0"/>
              </a:rPr>
              <a:t>3,9 млн. руб</a:t>
            </a:r>
            <a:r>
              <a:rPr lang="ru-RU">
                <a:latin typeface="Arial" charset="0"/>
              </a:rPr>
              <a:t>., в т.ч. </a:t>
            </a:r>
            <a:r>
              <a:rPr lang="ru-RU" b="1">
                <a:solidFill>
                  <a:srgbClr val="FF0000"/>
                </a:solidFill>
                <a:latin typeface="Arial" charset="0"/>
              </a:rPr>
              <a:t>0,4 млн. руб.</a:t>
            </a:r>
            <a:r>
              <a:rPr lang="ru-RU">
                <a:latin typeface="Arial" charset="0"/>
              </a:rPr>
              <a:t> - вырубка кедра</a:t>
            </a:r>
          </a:p>
        </p:txBody>
      </p:sp>
      <p:pic>
        <p:nvPicPr>
          <p:cNvPr id="7" name="Picture 3" descr="лес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989138"/>
            <a:ext cx="5105400" cy="455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863600" y="3824288"/>
            <a:ext cx="2362200" cy="1981200"/>
            <a:chOff x="336" y="2400"/>
            <a:chExt cx="1488" cy="1248"/>
          </a:xfrm>
        </p:grpSpPr>
        <p:grpSp>
          <p:nvGrpSpPr>
            <p:cNvPr id="35847" name="Group 7"/>
            <p:cNvGrpSpPr>
              <a:grpSpLocks/>
            </p:cNvGrpSpPr>
            <p:nvPr/>
          </p:nvGrpSpPr>
          <p:grpSpPr bwMode="auto">
            <a:xfrm>
              <a:off x="336" y="3072"/>
              <a:ext cx="528" cy="336"/>
              <a:chOff x="336" y="3072"/>
              <a:chExt cx="528" cy="336"/>
            </a:xfrm>
          </p:grpSpPr>
          <p:sp>
            <p:nvSpPr>
              <p:cNvPr id="35852" name="Line 8"/>
              <p:cNvSpPr>
                <a:spLocks noChangeShapeType="1"/>
              </p:cNvSpPr>
              <p:nvPr/>
            </p:nvSpPr>
            <p:spPr bwMode="auto">
              <a:xfrm flipV="1">
                <a:off x="432" y="3072"/>
                <a:ext cx="432" cy="33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5853" name="Line 9"/>
              <p:cNvSpPr>
                <a:spLocks noChangeShapeType="1"/>
              </p:cNvSpPr>
              <p:nvPr/>
            </p:nvSpPr>
            <p:spPr bwMode="auto">
              <a:xfrm>
                <a:off x="336" y="3360"/>
                <a:ext cx="96" cy="4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35848" name="Group 10"/>
            <p:cNvGrpSpPr>
              <a:grpSpLocks/>
            </p:cNvGrpSpPr>
            <p:nvPr/>
          </p:nvGrpSpPr>
          <p:grpSpPr bwMode="auto">
            <a:xfrm>
              <a:off x="1728" y="2832"/>
              <a:ext cx="96" cy="816"/>
              <a:chOff x="1728" y="2832"/>
              <a:chExt cx="96" cy="816"/>
            </a:xfrm>
          </p:grpSpPr>
          <p:sp>
            <p:nvSpPr>
              <p:cNvPr id="35850" name="Line 11"/>
              <p:cNvSpPr>
                <a:spLocks noChangeShapeType="1"/>
              </p:cNvSpPr>
              <p:nvPr/>
            </p:nvSpPr>
            <p:spPr bwMode="auto">
              <a:xfrm flipV="1">
                <a:off x="1728" y="3072"/>
                <a:ext cx="0" cy="57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5851" name="Line 12"/>
              <p:cNvSpPr>
                <a:spLocks noChangeShapeType="1"/>
              </p:cNvSpPr>
              <p:nvPr/>
            </p:nvSpPr>
            <p:spPr bwMode="auto">
              <a:xfrm flipV="1">
                <a:off x="1728" y="2832"/>
                <a:ext cx="96" cy="24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35849" name="Line 13"/>
            <p:cNvSpPr>
              <a:spLocks noChangeShapeType="1"/>
            </p:cNvSpPr>
            <p:nvPr/>
          </p:nvSpPr>
          <p:spPr bwMode="auto">
            <a:xfrm>
              <a:off x="576" y="2400"/>
              <a:ext cx="288" cy="3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pic>
        <p:nvPicPr>
          <p:cNvPr id="34831" name="Picture 15" descr="легенда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1828800"/>
            <a:ext cx="2984500" cy="233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6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5" name="Group 3"/>
          <p:cNvGrpSpPr>
            <a:grpSpLocks/>
          </p:cNvGrpSpPr>
          <p:nvPr/>
        </p:nvGrpSpPr>
        <p:grpSpPr bwMode="auto">
          <a:xfrm>
            <a:off x="539750" y="1916113"/>
            <a:ext cx="5076825" cy="4789487"/>
            <a:chOff x="1888" y="7434"/>
            <a:chExt cx="9300" cy="7620"/>
          </a:xfrm>
        </p:grpSpPr>
        <p:pic>
          <p:nvPicPr>
            <p:cNvPr id="36877" name="Picture 4" descr="Новый%20мост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888" y="7434"/>
              <a:ext cx="9300" cy="76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78" name="AutoShape 5"/>
            <p:cNvSpPr>
              <a:spLocks noChangeArrowheads="1"/>
            </p:cNvSpPr>
            <p:nvPr/>
          </p:nvSpPr>
          <p:spPr bwMode="auto">
            <a:xfrm rot="-3976516">
              <a:off x="7685" y="9302"/>
              <a:ext cx="561" cy="187"/>
            </a:xfrm>
            <a:prstGeom prst="leftArrow">
              <a:avLst>
                <a:gd name="adj1" fmla="val 50000"/>
                <a:gd name="adj2" fmla="val 75403"/>
              </a:avLst>
            </a:prstGeom>
            <a:solidFill>
              <a:srgbClr val="00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eaVert"/>
            <a:lstStyle/>
            <a:p>
              <a:endParaRPr lang="ru-RU"/>
            </a:p>
          </p:txBody>
        </p:sp>
        <p:sp>
          <p:nvSpPr>
            <p:cNvPr id="36879" name="AutoShape 6"/>
            <p:cNvSpPr>
              <a:spLocks noChangeArrowheads="1"/>
            </p:cNvSpPr>
            <p:nvPr/>
          </p:nvSpPr>
          <p:spPr bwMode="auto">
            <a:xfrm rot="10800000">
              <a:off x="6936" y="10135"/>
              <a:ext cx="561" cy="180"/>
            </a:xfrm>
            <a:prstGeom prst="leftArrow">
              <a:avLst>
                <a:gd name="adj1" fmla="val 50000"/>
                <a:gd name="adj2" fmla="val 77917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10800000"/>
            <a:lstStyle/>
            <a:p>
              <a:endParaRPr lang="ru-RU"/>
            </a:p>
          </p:txBody>
        </p:sp>
        <p:sp>
          <p:nvSpPr>
            <p:cNvPr id="36880" name="AutoShape 7"/>
            <p:cNvSpPr>
              <a:spLocks noChangeArrowheads="1"/>
            </p:cNvSpPr>
            <p:nvPr/>
          </p:nvSpPr>
          <p:spPr bwMode="auto">
            <a:xfrm rot="-2797008">
              <a:off x="7120" y="8884"/>
              <a:ext cx="561" cy="180"/>
            </a:xfrm>
            <a:prstGeom prst="leftArrow">
              <a:avLst>
                <a:gd name="adj1" fmla="val 50000"/>
                <a:gd name="adj2" fmla="val 77917"/>
              </a:avLst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eaVert"/>
            <a:lstStyle/>
            <a:p>
              <a:endParaRPr lang="ru-RU"/>
            </a:p>
          </p:txBody>
        </p:sp>
        <p:sp>
          <p:nvSpPr>
            <p:cNvPr id="36881" name="AutoShape 8"/>
            <p:cNvSpPr>
              <a:spLocks noChangeArrowheads="1"/>
            </p:cNvSpPr>
            <p:nvPr/>
          </p:nvSpPr>
          <p:spPr bwMode="auto">
            <a:xfrm rot="10800000">
              <a:off x="6068" y="9235"/>
              <a:ext cx="561" cy="180"/>
            </a:xfrm>
            <a:prstGeom prst="leftArrow">
              <a:avLst>
                <a:gd name="adj1" fmla="val 50000"/>
                <a:gd name="adj2" fmla="val 77917"/>
              </a:avLst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10800000"/>
            <a:lstStyle/>
            <a:p>
              <a:endParaRPr lang="ru-RU"/>
            </a:p>
          </p:txBody>
        </p:sp>
      </p:grpSp>
      <p:sp>
        <p:nvSpPr>
          <p:cNvPr id="36866" name="Rectangle 9"/>
          <p:cNvSpPr>
            <a:spLocks noChangeArrowheads="1"/>
          </p:cNvSpPr>
          <p:nvPr/>
        </p:nvSpPr>
        <p:spPr bwMode="auto">
          <a:xfrm>
            <a:off x="1008063" y="1016000"/>
            <a:ext cx="75406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>
              <a:lnSpc>
                <a:spcPct val="80000"/>
              </a:lnSpc>
            </a:pPr>
            <a:r>
              <a:rPr lang="ru-RU" sz="2400" b="1" i="1" u="sng">
                <a:solidFill>
                  <a:srgbClr val="002060"/>
                </a:solidFill>
                <a:latin typeface="Arial" charset="0"/>
                <a:ea typeface="Calibri" pitchFamily="34" charset="0"/>
                <a:cs typeface="Arial" charset="0"/>
              </a:rPr>
              <a:t>Прогноз участков подтопления при строительстве объектов линейной инфраструктуры</a:t>
            </a:r>
          </a:p>
        </p:txBody>
      </p:sp>
      <p:grpSp>
        <p:nvGrpSpPr>
          <p:cNvPr id="36867" name="Group 10"/>
          <p:cNvGrpSpPr>
            <a:grpSpLocks/>
          </p:cNvGrpSpPr>
          <p:nvPr/>
        </p:nvGrpSpPr>
        <p:grpSpPr bwMode="auto">
          <a:xfrm>
            <a:off x="6048375" y="1881188"/>
            <a:ext cx="2344738" cy="2098675"/>
            <a:chOff x="0" y="1525"/>
            <a:chExt cx="2724" cy="2268"/>
          </a:xfrm>
        </p:grpSpPr>
        <p:pic>
          <p:nvPicPr>
            <p:cNvPr id="36873" name="Picture 9" descr="Коларово%20(подтопление)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1525"/>
              <a:ext cx="2724" cy="22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74" name="AutoShape 11"/>
            <p:cNvSpPr>
              <a:spLocks noChangeArrowheads="1"/>
            </p:cNvSpPr>
            <p:nvPr/>
          </p:nvSpPr>
          <p:spPr bwMode="auto">
            <a:xfrm rot="-1368688">
              <a:off x="1764" y="2357"/>
              <a:ext cx="336" cy="109"/>
            </a:xfrm>
            <a:prstGeom prst="leftArrow">
              <a:avLst>
                <a:gd name="adj1" fmla="val 50065"/>
                <a:gd name="adj2" fmla="val 77978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875" name="AutoShape 15"/>
            <p:cNvSpPr>
              <a:spLocks noChangeArrowheads="1"/>
            </p:cNvSpPr>
            <p:nvPr/>
          </p:nvSpPr>
          <p:spPr bwMode="auto">
            <a:xfrm rot="9543871">
              <a:off x="1089" y="2466"/>
              <a:ext cx="230" cy="144"/>
            </a:xfrm>
            <a:prstGeom prst="leftArrow">
              <a:avLst>
                <a:gd name="adj1" fmla="val 50065"/>
                <a:gd name="adj2" fmla="val 39783"/>
              </a:avLst>
            </a:prstGeom>
            <a:solidFill>
              <a:srgbClr val="00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10800000"/>
            <a:lstStyle/>
            <a:p>
              <a:endParaRPr lang="ru-RU"/>
            </a:p>
          </p:txBody>
        </p:sp>
        <p:sp>
          <p:nvSpPr>
            <p:cNvPr id="36876" name="AutoShape 16"/>
            <p:cNvSpPr>
              <a:spLocks noChangeArrowheads="1"/>
            </p:cNvSpPr>
            <p:nvPr/>
          </p:nvSpPr>
          <p:spPr bwMode="auto">
            <a:xfrm rot="9456442">
              <a:off x="1294" y="2905"/>
              <a:ext cx="228" cy="144"/>
            </a:xfrm>
            <a:prstGeom prst="leftArrow">
              <a:avLst>
                <a:gd name="adj1" fmla="val 50065"/>
                <a:gd name="adj2" fmla="val 39789"/>
              </a:avLst>
            </a:prstGeom>
            <a:solidFill>
              <a:srgbClr val="00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10800000"/>
            <a:lstStyle/>
            <a:p>
              <a:endParaRPr lang="ru-RU"/>
            </a:p>
          </p:txBody>
        </p:sp>
      </p:grpSp>
      <p:grpSp>
        <p:nvGrpSpPr>
          <p:cNvPr id="36868" name="Group 15"/>
          <p:cNvGrpSpPr>
            <a:grpSpLocks/>
          </p:cNvGrpSpPr>
          <p:nvPr/>
        </p:nvGrpSpPr>
        <p:grpSpPr bwMode="auto">
          <a:xfrm>
            <a:off x="6084888" y="4221163"/>
            <a:ext cx="2343150" cy="2073275"/>
            <a:chOff x="3036" y="1525"/>
            <a:chExt cx="2724" cy="2268"/>
          </a:xfrm>
        </p:grpSpPr>
        <p:pic>
          <p:nvPicPr>
            <p:cNvPr id="36869" name="Picture 10" descr="Борики%20(подтопление)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036" y="1525"/>
              <a:ext cx="2724" cy="22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70" name="AutoShape 12"/>
            <p:cNvSpPr>
              <a:spLocks noChangeArrowheads="1"/>
            </p:cNvSpPr>
            <p:nvPr/>
          </p:nvSpPr>
          <p:spPr bwMode="auto">
            <a:xfrm rot="9663807">
              <a:off x="4047" y="2733"/>
              <a:ext cx="338" cy="110"/>
            </a:xfrm>
            <a:prstGeom prst="leftArrow">
              <a:avLst>
                <a:gd name="adj1" fmla="val 50065"/>
                <a:gd name="adj2" fmla="val 7664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10800000"/>
            <a:lstStyle/>
            <a:p>
              <a:endParaRPr lang="ru-RU"/>
            </a:p>
          </p:txBody>
        </p:sp>
        <p:sp>
          <p:nvSpPr>
            <p:cNvPr id="36871" name="AutoShape 13"/>
            <p:cNvSpPr>
              <a:spLocks noChangeArrowheads="1"/>
            </p:cNvSpPr>
            <p:nvPr/>
          </p:nvSpPr>
          <p:spPr bwMode="auto">
            <a:xfrm rot="-6191221">
              <a:off x="3887" y="2190"/>
              <a:ext cx="233" cy="141"/>
            </a:xfrm>
            <a:prstGeom prst="leftArrow">
              <a:avLst>
                <a:gd name="adj1" fmla="val 50065"/>
                <a:gd name="adj2" fmla="val 41343"/>
              </a:avLst>
            </a:prstGeom>
            <a:solidFill>
              <a:srgbClr val="00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eaVert"/>
            <a:lstStyle/>
            <a:p>
              <a:endParaRPr lang="ru-RU"/>
            </a:p>
          </p:txBody>
        </p:sp>
        <p:sp>
          <p:nvSpPr>
            <p:cNvPr id="36872" name="AutoShape 14"/>
            <p:cNvSpPr>
              <a:spLocks noChangeArrowheads="1"/>
            </p:cNvSpPr>
            <p:nvPr/>
          </p:nvSpPr>
          <p:spPr bwMode="auto">
            <a:xfrm rot="-6978354">
              <a:off x="4340" y="2086"/>
              <a:ext cx="232" cy="141"/>
            </a:xfrm>
            <a:prstGeom prst="leftArrow">
              <a:avLst>
                <a:gd name="adj1" fmla="val 50065"/>
                <a:gd name="adj2" fmla="val 40876"/>
              </a:avLst>
            </a:prstGeom>
            <a:solidFill>
              <a:srgbClr val="00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eaVert"/>
            <a:lstStyle/>
            <a:p>
              <a:endParaRPr lang="ru-RU"/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Рисунок3 автореферат (Антропогенные ландшафты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854075"/>
            <a:ext cx="4067175" cy="6003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643438" y="873125"/>
            <a:ext cx="4500562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algn="ctr"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ru-RU">
                <a:latin typeface="Arial" charset="0"/>
              </a:rPr>
              <a:t>   </a:t>
            </a:r>
            <a:r>
              <a:rPr lang="ru-RU" sz="2400" b="1" i="1" u="sng">
                <a:solidFill>
                  <a:srgbClr val="002060"/>
                </a:solidFill>
                <a:latin typeface="Arial" charset="0"/>
                <a:ea typeface="Calibri" pitchFamily="34" charset="0"/>
                <a:cs typeface="Arial" charset="0"/>
              </a:rPr>
              <a:t>Степень антропогенной модификации ландшафтов</a:t>
            </a:r>
          </a:p>
        </p:txBody>
      </p:sp>
      <p:pic>
        <p:nvPicPr>
          <p:cNvPr id="7" name="Picture 4" descr="Антроп_модификаци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700" y="2276475"/>
            <a:ext cx="3357563" cy="396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4" descr="http://www.gascom.ru/upload/content_image/yamal_402/402_ku_ru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2349500"/>
            <a:ext cx="8675687" cy="424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96938"/>
            <a:ext cx="9144000" cy="768350"/>
          </a:xfrm>
          <a:ln cap="flat" algn="ctr"/>
          <a:extLst>
            <a:ext uri="{AF507438-7753-43E0-B8FC-AC1667EBCBE1}"/>
          </a:extLst>
        </p:spPr>
        <p:txBody>
          <a:bodyPr vert="horz" wrap="square" lIns="77925" tIns="38963" rIns="77925" bIns="38963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ru-RU" sz="1800" b="1" i="1" u="sng" kern="1200" dirty="0" smtClean="0">
                <a:solidFill>
                  <a:srgbClr val="00206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СОЗДАНИЕ РЕГИОНАЛЬНОЙ СИСТЕМЫ </a:t>
            </a:r>
            <a:br>
              <a:rPr lang="ru-RU" sz="1800" b="1" i="1" u="sng" kern="1200" dirty="0" smtClean="0">
                <a:solidFill>
                  <a:srgbClr val="00206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ru-RU" sz="1800" b="1" i="1" u="sng" kern="1200" dirty="0" smtClean="0">
                <a:solidFill>
                  <a:srgbClr val="00206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ДИСТАНЦИОННОГО ЗОНДИРОВАНИЯ ЗЕМЛИ </a:t>
            </a:r>
            <a:r>
              <a:rPr lang="ru-RU" sz="1200" dirty="0" smtClean="0">
                <a:solidFill>
                  <a:srgbClr val="002060"/>
                </a:solidFill>
              </a:rPr>
              <a:t/>
            </a:r>
            <a:br>
              <a:rPr lang="ru-RU" sz="1200" dirty="0" smtClean="0">
                <a:solidFill>
                  <a:srgbClr val="002060"/>
                </a:solidFill>
              </a:rPr>
            </a:br>
            <a:endParaRPr lang="ru-RU" sz="1200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9" name="Slide Number Placeholder 4"/>
          <p:cNvSpPr txBox="1">
            <a:spLocks noGrp="1"/>
          </p:cNvSpPr>
          <p:nvPr/>
        </p:nvSpPr>
        <p:spPr>
          <a:xfrm>
            <a:off x="0" y="6562725"/>
            <a:ext cx="430213" cy="295275"/>
          </a:xfrm>
          <a:prstGeom prst="rect">
            <a:avLst/>
          </a:prstGeom>
          <a:noFill/>
        </p:spPr>
        <p:txBody>
          <a:bodyPr lIns="0" tIns="0" rIns="0" bIns="0" anchor="ctr" anchorCtr="1"/>
          <a:lstStyle/>
          <a:p>
            <a:pPr algn="r" defTabSz="1072631" fontAlgn="auto">
              <a:spcBef>
                <a:spcPts val="0"/>
              </a:spcBef>
              <a:spcAft>
                <a:spcPts val="0"/>
              </a:spcAft>
              <a:defRPr/>
            </a:pPr>
            <a:fld id="{5AE447B8-5662-4319-95F8-2228930127FF}" type="slidenum">
              <a:rPr lang="ru-RU" sz="1200">
                <a:solidFill>
                  <a:schemeClr val="accent1"/>
                </a:solidFill>
                <a:latin typeface="+mn-lt"/>
              </a:rPr>
              <a:pPr algn="r" defTabSz="1072631" fontAlgn="auto">
                <a:spcBef>
                  <a:spcPts val="0"/>
                </a:spcBef>
                <a:spcAft>
                  <a:spcPts val="0"/>
                </a:spcAft>
                <a:defRPr/>
              </a:pPr>
              <a:t>2</a:t>
            </a:fld>
            <a:endParaRPr lang="ru-RU" sz="1200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16388" name="Picture 10" descr="http://www.gascom.ru/upload/content_image/smotr/smotr_orbital_group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18325" y="1849438"/>
            <a:ext cx="2225675" cy="225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Рисунок 9" descr="Скан для слайда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3238" y="2276475"/>
            <a:ext cx="2908300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2" descr="Файл:Gazprom-Logo-rus.svg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319213" y="5624513"/>
            <a:ext cx="1854200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1" name="Прямоугольник 8"/>
          <p:cNvSpPr>
            <a:spLocks noChangeArrowheads="1"/>
          </p:cNvSpPr>
          <p:nvPr/>
        </p:nvSpPr>
        <p:spPr bwMode="auto">
          <a:xfrm>
            <a:off x="3311525" y="4184650"/>
            <a:ext cx="5689600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9750" lvl="1" indent="-360363"/>
            <a:r>
              <a:rPr lang="ru-RU" sz="1400" b="1" u="sng">
                <a:solidFill>
                  <a:srgbClr val="002060"/>
                </a:solidFill>
                <a:latin typeface="Arial" charset="0"/>
                <a:cs typeface="Arial" charset="0"/>
              </a:rPr>
              <a:t>Основание для проекта</a:t>
            </a:r>
          </a:p>
          <a:p>
            <a:pPr marL="539750" lvl="1" indent="-360363"/>
            <a:endParaRPr lang="ru-RU" sz="1400" b="1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marL="539750" lvl="1" indent="-360363">
              <a:buFontTx/>
              <a:buAutoNum type="arabicPeriod"/>
            </a:pPr>
            <a:r>
              <a:rPr lang="ru-RU" sz="1400" b="1">
                <a:solidFill>
                  <a:srgbClr val="002060"/>
                </a:solidFill>
                <a:latin typeface="Arial" charset="0"/>
                <a:cs typeface="Arial" charset="0"/>
              </a:rPr>
              <a:t>Предложение ОАО ГКС и ТГУ о создании РС ДЗЗ на территории Томской области (письмо Губернатору Томской области С.А. Жвачкину)</a:t>
            </a:r>
          </a:p>
          <a:p>
            <a:pPr marL="539750" lvl="1" indent="-360363"/>
            <a:r>
              <a:rPr lang="ru-RU" sz="1400" b="1">
                <a:solidFill>
                  <a:srgbClr val="002060"/>
                </a:solidFill>
                <a:latin typeface="Arial" charset="0"/>
                <a:cs typeface="Arial" charset="0"/>
              </a:rPr>
              <a:t>2.    Обращение губернатора Томской области                   С.А. Жвачкина на Председателя Правления ОАО «Газпром» А.Б. Миллера</a:t>
            </a:r>
          </a:p>
          <a:p>
            <a:pPr marL="539750" lvl="1" indent="-360363"/>
            <a:r>
              <a:rPr lang="ru-RU" sz="1400" b="1">
                <a:solidFill>
                  <a:srgbClr val="002060"/>
                </a:solidFill>
                <a:latin typeface="Arial" charset="0"/>
                <a:cs typeface="Arial" charset="0"/>
              </a:rPr>
              <a:t>3.    Представление проекта РС ДЗЗ А.Б. Миллеру в ТГУ</a:t>
            </a:r>
          </a:p>
          <a:p>
            <a:pPr marL="539750" lvl="1" indent="-360363"/>
            <a:r>
              <a:rPr lang="ru-RU" sz="1400" b="1">
                <a:solidFill>
                  <a:srgbClr val="002060"/>
                </a:solidFill>
                <a:latin typeface="Arial" charset="0"/>
                <a:cs typeface="Arial" charset="0"/>
              </a:rPr>
              <a:t>4.    Поручение Председателя правления ОАО «Газпром»</a:t>
            </a:r>
          </a:p>
          <a:p>
            <a:pPr marL="539750" lvl="1" indent="-360363"/>
            <a:r>
              <a:rPr lang="ru-RU" sz="1400" b="1">
                <a:solidFill>
                  <a:srgbClr val="002060"/>
                </a:solidFill>
                <a:latin typeface="Arial" charset="0"/>
                <a:cs typeface="Arial" charset="0"/>
              </a:rPr>
              <a:t>       А.Б. Миллера </a:t>
            </a:r>
          </a:p>
        </p:txBody>
      </p:sp>
      <p:sp>
        <p:nvSpPr>
          <p:cNvPr id="16392" name="TextBox 9"/>
          <p:cNvSpPr txBox="1">
            <a:spLocks noChangeArrowheads="1"/>
          </p:cNvSpPr>
          <p:nvPr/>
        </p:nvSpPr>
        <p:spPr bwMode="auto">
          <a:xfrm>
            <a:off x="468313" y="1449388"/>
            <a:ext cx="8243887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u="sng">
                <a:solidFill>
                  <a:srgbClr val="4A4DCE"/>
                </a:solidFill>
                <a:latin typeface="Arial" charset="0"/>
                <a:cs typeface="Arial" charset="0"/>
              </a:rPr>
              <a:t>Проектом предусмотрено </a:t>
            </a:r>
            <a:r>
              <a:rPr lang="ru-RU" sz="2000">
                <a:solidFill>
                  <a:srgbClr val="4A4DCE"/>
                </a:solidFill>
                <a:latin typeface="Arial" charset="0"/>
                <a:cs typeface="Arial" charset="0"/>
              </a:rPr>
              <a:t>создание на базе </a:t>
            </a:r>
          </a:p>
          <a:p>
            <a:r>
              <a:rPr lang="ru-RU" sz="2000">
                <a:solidFill>
                  <a:srgbClr val="4A4DCE"/>
                </a:solidFill>
                <a:latin typeface="Arial" charset="0"/>
                <a:cs typeface="Arial" charset="0"/>
              </a:rPr>
              <a:t>Томского государственного университета Регионального центра аэрокосмического мониторинга  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420"/>
          <p:cNvSpPr txBox="1">
            <a:spLocks noChangeArrowheads="1"/>
          </p:cNvSpPr>
          <p:nvPr/>
        </p:nvSpPr>
        <p:spPr bwMode="auto">
          <a:xfrm>
            <a:off x="7127875" y="6546850"/>
            <a:ext cx="20145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>
                <a:latin typeface="Arial" charset="0"/>
              </a:rPr>
              <a:t>@</a:t>
            </a:r>
            <a:r>
              <a:rPr lang="ru-RU" sz="1600">
                <a:latin typeface="Arial" charset="0"/>
              </a:rPr>
              <a:t> </a:t>
            </a:r>
            <a:r>
              <a:rPr lang="en-US" sz="1600">
                <a:latin typeface="Arial" charset="0"/>
              </a:rPr>
              <a:t>TSU</a:t>
            </a:r>
            <a:r>
              <a:rPr lang="ru-RU" sz="1600">
                <a:latin typeface="Arial" charset="0"/>
              </a:rPr>
              <a:t> 201</a:t>
            </a:r>
            <a:r>
              <a:rPr lang="en-US" sz="1600">
                <a:latin typeface="Arial" charset="0"/>
              </a:rPr>
              <a:t>4</a:t>
            </a:r>
            <a:endParaRPr lang="ru-RU" sz="1600">
              <a:latin typeface="Arial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116013" y="6021388"/>
            <a:ext cx="66960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850"/>
              </a:spcBef>
              <a:spcAft>
                <a:spcPts val="563"/>
              </a:spcAft>
            </a:pPr>
            <a:r>
              <a:rPr lang="ru-RU" sz="2800" b="1">
                <a:solidFill>
                  <a:schemeClr val="folHlink"/>
                </a:solidFill>
                <a:latin typeface="Times New Roman" pitchFamily="18" charset="0"/>
              </a:rPr>
              <a:t>СПАСИБО ЗА ВНИМАНИЕ</a:t>
            </a:r>
            <a:endParaRPr lang="en-US" sz="2800" b="1">
              <a:solidFill>
                <a:schemeClr val="folHlink"/>
              </a:solidFill>
              <a:latin typeface="Times New Roman" pitchFamily="18" charset="0"/>
            </a:endParaRPr>
          </a:p>
        </p:txBody>
      </p:sp>
      <p:pic>
        <p:nvPicPr>
          <p:cNvPr id="38915" name="Picture 4" descr="университет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1989138"/>
            <a:ext cx="7067550" cy="364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8" y="873125"/>
            <a:ext cx="8532812" cy="827088"/>
          </a:xfrm>
        </p:spPr>
        <p:txBody>
          <a:bodyPr/>
          <a:lstStyle/>
          <a:p>
            <a:pPr algn="ctr">
              <a:defRPr/>
            </a:pPr>
            <a:r>
              <a:rPr lang="ru-RU" sz="2000" b="1" i="1" u="sng" kern="1200" dirty="0" smtClean="0">
                <a:solidFill>
                  <a:srgbClr val="00206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Проект первой очереди </a:t>
            </a:r>
            <a:br>
              <a:rPr lang="ru-RU" sz="2000" b="1" i="1" u="sng" kern="1200" dirty="0" smtClean="0">
                <a:solidFill>
                  <a:srgbClr val="00206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ru-RU" sz="2000" b="1" kern="12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2000" b="1" i="1" u="sng" kern="1200" dirty="0" smtClean="0">
                <a:solidFill>
                  <a:srgbClr val="00206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Цифровая ландшафтная карта Томской области»</a:t>
            </a:r>
          </a:p>
        </p:txBody>
      </p:sp>
      <p:pic>
        <p:nvPicPr>
          <p:cNvPr id="18434" name="Picture 6" descr="Урочища (запрос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9225" y="2349500"/>
            <a:ext cx="50419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11" descr="I:\00000\Нарушения\Красногорский р-н_Ильинские_дачи_Б250_Ногинское_УМГ_КГМО1_149,6км-136,7км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2636838"/>
            <a:ext cx="3995737" cy="36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Box 4"/>
          <p:cNvSpPr txBox="1">
            <a:spLocks noChangeArrowheads="1"/>
          </p:cNvSpPr>
          <p:nvPr/>
        </p:nvSpPr>
        <p:spPr bwMode="auto">
          <a:xfrm>
            <a:off x="611188" y="1557338"/>
            <a:ext cx="4818062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latin typeface="Arial" charset="0"/>
                <a:cs typeface="Arial" charset="0"/>
              </a:rPr>
              <a:t>Томский государственный университет</a:t>
            </a:r>
          </a:p>
          <a:p>
            <a:r>
              <a:rPr lang="ru-RU" sz="2000">
                <a:latin typeface="Arial" charset="0"/>
                <a:cs typeface="Arial" charset="0"/>
              </a:rPr>
              <a:t>Администрация Томской области</a:t>
            </a:r>
          </a:p>
          <a:p>
            <a:endParaRPr lang="ru-R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Прямоугольник 1"/>
          <p:cNvSpPr>
            <a:spLocks noChangeArrowheads="1"/>
          </p:cNvSpPr>
          <p:nvPr/>
        </p:nvSpPr>
        <p:spPr bwMode="auto">
          <a:xfrm>
            <a:off x="827088" y="1125538"/>
            <a:ext cx="23780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i="1" u="sng">
                <a:solidFill>
                  <a:srgbClr val="002060"/>
                </a:solidFill>
                <a:latin typeface="Arial" charset="0"/>
                <a:ea typeface="Calibri" pitchFamily="34" charset="0"/>
                <a:cs typeface="Arial" charset="0"/>
              </a:rPr>
              <a:t>Цель проекта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503238" y="1881188"/>
            <a:ext cx="7597775" cy="1763712"/>
          </a:xfrm>
          <a:prstGeom prst="rect">
            <a:avLst/>
          </a:prstGeom>
        </p:spPr>
        <p:txBody>
          <a:bodyPr/>
          <a:lstStyle/>
          <a:p>
            <a:pPr marL="533400" indent="-533400">
              <a:buFont typeface="Wingdings" pitchFamily="2" charset="2"/>
              <a:buNone/>
              <a:defRPr/>
            </a:pPr>
            <a:r>
              <a:rPr lang="ru-RU" kern="0" dirty="0">
                <a:latin typeface="+mn-lt"/>
              </a:rPr>
              <a:t>	Формирование актуального (2015 г.) </a:t>
            </a:r>
            <a:r>
              <a:rPr lang="ru-RU" kern="0" dirty="0" err="1">
                <a:latin typeface="+mn-lt"/>
              </a:rPr>
              <a:t>ортофотоплана</a:t>
            </a:r>
            <a:r>
              <a:rPr lang="ru-RU" kern="0" dirty="0">
                <a:latin typeface="+mn-lt"/>
              </a:rPr>
              <a:t> Томской области на основе данных мультиспектральной оптической космической съемки с высоким пространственным разрешением  и создание на его основе </a:t>
            </a:r>
            <a:r>
              <a:rPr lang="ru-RU" kern="0" dirty="0" err="1">
                <a:latin typeface="+mn-lt"/>
              </a:rPr>
              <a:t>геоинформационной</a:t>
            </a:r>
            <a:r>
              <a:rPr lang="ru-RU" kern="0" dirty="0">
                <a:latin typeface="+mn-lt"/>
              </a:rPr>
              <a:t> системы (ГИС) Томской области</a:t>
            </a:r>
          </a:p>
        </p:txBody>
      </p:sp>
      <p:pic>
        <p:nvPicPr>
          <p:cNvPr id="19459" name="Picture 4" descr="арктик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400550"/>
            <a:ext cx="9144000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420"/>
          <p:cNvSpPr txBox="1">
            <a:spLocks noChangeArrowheads="1"/>
          </p:cNvSpPr>
          <p:nvPr/>
        </p:nvSpPr>
        <p:spPr bwMode="auto">
          <a:xfrm>
            <a:off x="7127875" y="6546850"/>
            <a:ext cx="20145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>
                <a:latin typeface="Arial" charset="0"/>
              </a:rPr>
              <a:t>@</a:t>
            </a:r>
            <a:r>
              <a:rPr lang="ru-RU" sz="1600">
                <a:latin typeface="Arial" charset="0"/>
              </a:rPr>
              <a:t> </a:t>
            </a:r>
            <a:r>
              <a:rPr lang="en-US" sz="1600">
                <a:latin typeface="Arial" charset="0"/>
              </a:rPr>
              <a:t>TSU</a:t>
            </a:r>
            <a:r>
              <a:rPr lang="ru-RU" sz="1600">
                <a:latin typeface="Arial" charset="0"/>
              </a:rPr>
              <a:t> 201</a:t>
            </a:r>
            <a:r>
              <a:rPr lang="en-US" sz="1600">
                <a:latin typeface="Arial" charset="0"/>
              </a:rPr>
              <a:t>4</a:t>
            </a:r>
            <a:endParaRPr lang="ru-RU" sz="1600">
              <a:latin typeface="Arial" charset="0"/>
            </a:endParaRP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647700" y="1089025"/>
            <a:ext cx="8245475" cy="80010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  <a:flatTx/>
          </a:bodyPr>
          <a:lstStyle/>
          <a:p>
            <a:pPr marL="187325" lvl="1" indent="-7938">
              <a:buClr>
                <a:srgbClr val="FFFF00"/>
              </a:buClr>
              <a:buFont typeface="Wingdings" pitchFamily="2" charset="2"/>
              <a:buChar char="v"/>
              <a:defRPr/>
            </a:pPr>
            <a:endParaRPr lang="ru-RU" sz="2400" dirty="0">
              <a:solidFill>
                <a:schemeClr val="bg2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79387" lvl="1">
              <a:buClr>
                <a:srgbClr val="FF0000"/>
              </a:buClr>
              <a:defRPr/>
            </a:pP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483" name="Прямоугольник 4"/>
          <p:cNvSpPr>
            <a:spLocks noChangeArrowheads="1"/>
          </p:cNvSpPr>
          <p:nvPr/>
        </p:nvSpPr>
        <p:spPr bwMode="auto">
          <a:xfrm>
            <a:off x="827088" y="1125538"/>
            <a:ext cx="39719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i="1" u="sng">
                <a:solidFill>
                  <a:srgbClr val="002060"/>
                </a:solidFill>
                <a:latin typeface="Arial" charset="0"/>
                <a:ea typeface="Calibri" pitchFamily="34" charset="0"/>
                <a:cs typeface="Arial" charset="0"/>
              </a:rPr>
              <a:t>Актуальность проекта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39750" y="1628775"/>
            <a:ext cx="7812088" cy="176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33400" indent="-533400" algn="just" eaLnBrk="0" hangingPunct="0">
              <a:buClr>
                <a:schemeClr val="accent2"/>
              </a:buClr>
              <a:buFont typeface="Wingdings" pitchFamily="2" charset="2"/>
              <a:buNone/>
            </a:pPr>
            <a:r>
              <a:rPr lang="ru-RU" sz="1600">
                <a:latin typeface="Verdana" pitchFamily="34" charset="0"/>
              </a:rPr>
              <a:t>	</a:t>
            </a:r>
          </a:p>
          <a:p>
            <a:pPr marL="533400" indent="-533400" algn="just" eaLnBrk="0" hangingPunct="0">
              <a:buClr>
                <a:schemeClr val="accent2"/>
              </a:buClr>
              <a:buFont typeface="Wingdings" pitchFamily="2" charset="2"/>
              <a:buNone/>
            </a:pPr>
            <a:r>
              <a:rPr lang="ru-RU" sz="1600">
                <a:latin typeface="Verdana" pitchFamily="34" charset="0"/>
              </a:rPr>
              <a:t>	</a:t>
            </a:r>
            <a:r>
              <a:rPr lang="ru-RU" sz="1600" b="1">
                <a:latin typeface="Verdana" pitchFamily="34" charset="0"/>
              </a:rPr>
              <a:t>В</a:t>
            </a:r>
            <a:r>
              <a:rPr lang="ru-RU" sz="1600">
                <a:latin typeface="Verdana" pitchFamily="34" charset="0"/>
              </a:rPr>
              <a:t> </a:t>
            </a:r>
            <a:r>
              <a:rPr lang="ru-RU" sz="1600" b="1">
                <a:latin typeface="Verdana" pitchFamily="34" charset="0"/>
              </a:rPr>
              <a:t>Томской области нет единой основы для согласованной работы профильных департаментов Администрации Томской области, и оказания геоинформационных услуг  организациям и населению</a:t>
            </a:r>
            <a:r>
              <a:rPr lang="ru-RU" sz="1600">
                <a:latin typeface="Verdana" pitchFamily="34" charset="0"/>
              </a:rPr>
              <a:t>. </a:t>
            </a:r>
          </a:p>
          <a:p>
            <a:pPr marL="533400" indent="-533400" algn="just" eaLnBrk="0" hangingPunct="0">
              <a:buClr>
                <a:schemeClr val="accent2"/>
              </a:buClr>
              <a:buFont typeface="Wingdings" pitchFamily="2" charset="2"/>
              <a:buNone/>
            </a:pPr>
            <a:r>
              <a:rPr lang="ru-RU" sz="1600">
                <a:latin typeface="Verdana" pitchFamily="34" charset="0"/>
              </a:rPr>
              <a:t>	Разработка ортофотоплана и ландшафтной карты Томской области заполнит этот пробел.</a:t>
            </a:r>
          </a:p>
          <a:p>
            <a:pPr marL="533400" indent="-533400" algn="just" eaLnBrk="0" hangingPunct="0">
              <a:buClr>
                <a:schemeClr val="accent2"/>
              </a:buClr>
              <a:buFont typeface="Wingdings" pitchFamily="2" charset="2"/>
              <a:buNone/>
            </a:pPr>
            <a:endParaRPr lang="ru-RU" sz="1600">
              <a:latin typeface="Verdana" pitchFamily="34" charset="0"/>
            </a:endParaRPr>
          </a:p>
        </p:txBody>
      </p:sp>
      <p:pic>
        <p:nvPicPr>
          <p:cNvPr id="20485" name="Picture 3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87675" y="3500438"/>
            <a:ext cx="5197475" cy="298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486" name="Группа 13"/>
          <p:cNvGrpSpPr>
            <a:grpSpLocks/>
          </p:cNvGrpSpPr>
          <p:nvPr/>
        </p:nvGrpSpPr>
        <p:grpSpPr bwMode="auto">
          <a:xfrm>
            <a:off x="827088" y="3465513"/>
            <a:ext cx="2089150" cy="3095625"/>
            <a:chOff x="5724525" y="1058863"/>
            <a:chExt cx="3095625" cy="2797175"/>
          </a:xfrm>
        </p:grpSpPr>
        <p:pic>
          <p:nvPicPr>
            <p:cNvPr id="10" name="Picture 4" descr="rye_4_mtc_0703_0706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724525" y="1058863"/>
              <a:ext cx="3095625" cy="16194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8100" dir="2700000" algn="tl" rotWithShape="0">
                <a:srgbClr val="000000">
                  <a:alpha val="39999"/>
                </a:srgbClr>
              </a:outerShdw>
            </a:effectLst>
          </p:spPr>
        </p:pic>
        <p:pic>
          <p:nvPicPr>
            <p:cNvPr id="11" name="Picture 8" descr="SAM_056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380543" y="2859096"/>
              <a:ext cx="1439607" cy="99694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>
              <a:outerShdw dist="38100" dir="2700000" algn="tl" rotWithShape="0">
                <a:srgbClr val="000000">
                  <a:alpha val="39999"/>
                </a:srgbClr>
              </a:outerShdw>
            </a:effectLst>
          </p:spPr>
        </p:pic>
        <p:pic>
          <p:nvPicPr>
            <p:cNvPr id="12" name="Picture 4" descr="SAM_0576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724525" y="2859096"/>
              <a:ext cx="1439607" cy="99694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>
              <a:outerShdw dist="38100" dir="2700000" algn="tl" rotWithShape="0">
                <a:srgbClr val="000000">
                  <a:alpha val="39999"/>
                </a:srgbClr>
              </a:outerShdw>
            </a:effectLst>
          </p:spPr>
        </p:pic>
        <p:sp>
          <p:nvSpPr>
            <p:cNvPr id="20490" name="Line 22"/>
            <p:cNvSpPr>
              <a:spLocks noChangeShapeType="1"/>
            </p:cNvSpPr>
            <p:nvPr/>
          </p:nvSpPr>
          <p:spPr bwMode="auto">
            <a:xfrm flipV="1">
              <a:off x="6877050" y="1563688"/>
              <a:ext cx="358775" cy="143986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sm" len="lg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491" name="Line 22"/>
            <p:cNvSpPr>
              <a:spLocks noChangeShapeType="1"/>
            </p:cNvSpPr>
            <p:nvPr/>
          </p:nvSpPr>
          <p:spPr bwMode="auto">
            <a:xfrm flipH="1" flipV="1">
              <a:off x="7380288" y="1779588"/>
              <a:ext cx="1079500" cy="12954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sm" len="lg"/>
            </a:ln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420"/>
          <p:cNvSpPr txBox="1">
            <a:spLocks noChangeArrowheads="1"/>
          </p:cNvSpPr>
          <p:nvPr/>
        </p:nvSpPr>
        <p:spPr bwMode="auto">
          <a:xfrm>
            <a:off x="7127875" y="6546850"/>
            <a:ext cx="20145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>
                <a:latin typeface="Arial" charset="0"/>
              </a:rPr>
              <a:t>@</a:t>
            </a:r>
            <a:r>
              <a:rPr lang="ru-RU" sz="1600">
                <a:latin typeface="Arial" charset="0"/>
              </a:rPr>
              <a:t> </a:t>
            </a:r>
            <a:r>
              <a:rPr lang="en-US" sz="1600">
                <a:latin typeface="Arial" charset="0"/>
              </a:rPr>
              <a:t>TSU</a:t>
            </a:r>
            <a:r>
              <a:rPr lang="ru-RU" sz="1600">
                <a:latin typeface="Arial" charset="0"/>
              </a:rPr>
              <a:t> 201</a:t>
            </a:r>
            <a:r>
              <a:rPr lang="en-US" sz="1600">
                <a:latin typeface="Arial" charset="0"/>
              </a:rPr>
              <a:t>4</a:t>
            </a:r>
            <a:endParaRPr lang="ru-RU" sz="1600">
              <a:latin typeface="Arial" charset="0"/>
            </a:endParaRP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647700" y="1089025"/>
            <a:ext cx="8245475" cy="80010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  <a:flatTx/>
          </a:bodyPr>
          <a:lstStyle/>
          <a:p>
            <a:pPr marL="187325" lvl="1" indent="-7938">
              <a:buClr>
                <a:srgbClr val="FFFF00"/>
              </a:buClr>
              <a:buFont typeface="Wingdings" pitchFamily="2" charset="2"/>
              <a:buChar char="v"/>
              <a:defRPr/>
            </a:pPr>
            <a:endParaRPr lang="ru-RU" sz="2400" dirty="0">
              <a:solidFill>
                <a:schemeClr val="bg2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79387" lvl="1">
              <a:buClr>
                <a:srgbClr val="FF0000"/>
              </a:buClr>
              <a:defRPr/>
            </a:pP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507" name="Прямоугольник 8"/>
          <p:cNvSpPr>
            <a:spLocks noChangeArrowheads="1"/>
          </p:cNvSpPr>
          <p:nvPr/>
        </p:nvSpPr>
        <p:spPr bwMode="auto">
          <a:xfrm>
            <a:off x="827088" y="1125538"/>
            <a:ext cx="47434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i="1" u="sng">
                <a:solidFill>
                  <a:srgbClr val="002060"/>
                </a:solidFill>
                <a:latin typeface="Arial" charset="0"/>
                <a:ea typeface="Calibri" pitchFamily="34" charset="0"/>
                <a:cs typeface="Arial" charset="0"/>
              </a:rPr>
              <a:t>Востребованность проекта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539750" y="1844675"/>
            <a:ext cx="8461375" cy="4392613"/>
          </a:xfrm>
          <a:prstGeom prst="rect">
            <a:avLst/>
          </a:prstGeom>
        </p:spPr>
        <p:txBody>
          <a:bodyPr/>
          <a:lstStyle/>
          <a:p>
            <a:pPr marL="533400" indent="-533400">
              <a:buFont typeface="Wingdings" pitchFamily="2" charset="2"/>
              <a:buNone/>
              <a:defRPr/>
            </a:pPr>
            <a:r>
              <a:rPr lang="ru-RU" kern="0" dirty="0" err="1">
                <a:latin typeface="+mn-lt"/>
              </a:rPr>
              <a:t>Ортофотоплан</a:t>
            </a:r>
            <a:r>
              <a:rPr lang="ru-RU" kern="0" dirty="0">
                <a:latin typeface="+mn-lt"/>
              </a:rPr>
              <a:t> представляет собой временной срез состояния природы территории Томской области и позволит получить «точку отчета» для отслеживания изменений как природной составляющей ландшафта, так и антропогенного воздействия. </a:t>
            </a:r>
          </a:p>
          <a:p>
            <a:pPr marL="533400" indent="-533400">
              <a:buFont typeface="Wingdings" pitchFamily="2" charset="2"/>
              <a:buNone/>
              <a:defRPr/>
            </a:pPr>
            <a:endParaRPr lang="ru-RU" kern="0" dirty="0">
              <a:latin typeface="+mn-lt"/>
            </a:endParaRPr>
          </a:p>
          <a:p>
            <a:pPr marL="533400" indent="-533400">
              <a:buFont typeface="Wingdings" pitchFamily="2" charset="2"/>
              <a:buNone/>
              <a:defRPr/>
            </a:pPr>
            <a:r>
              <a:rPr lang="ru-RU" kern="0" dirty="0" err="1">
                <a:latin typeface="+mn-lt"/>
              </a:rPr>
              <a:t>Ортофотоплан</a:t>
            </a:r>
            <a:r>
              <a:rPr lang="ru-RU" kern="0" dirty="0">
                <a:latin typeface="+mn-lt"/>
              </a:rPr>
              <a:t> будет основой для проведения работ:</a:t>
            </a:r>
          </a:p>
          <a:p>
            <a:pPr marL="533400" indent="-533400">
              <a:defRPr/>
            </a:pPr>
            <a:r>
              <a:rPr lang="ru-RU" kern="0" dirty="0">
                <a:latin typeface="+mn-lt"/>
              </a:rPr>
              <a:t>- создание ландшафтно-экологической карты Томской области;</a:t>
            </a:r>
          </a:p>
          <a:p>
            <a:pPr marL="533400" indent="-533400">
              <a:defRPr/>
            </a:pPr>
            <a:r>
              <a:rPr lang="ru-RU" kern="0" dirty="0">
                <a:latin typeface="+mn-lt"/>
              </a:rPr>
              <a:t>- создание тематических карт (в перспективе электронного атласа Томской области), в том числе карт и баз данных лесной инвентаризации</a:t>
            </a:r>
          </a:p>
          <a:p>
            <a:pPr marL="533400" indent="-533400">
              <a:defRPr/>
            </a:pPr>
            <a:r>
              <a:rPr lang="ru-RU" kern="0" dirty="0">
                <a:latin typeface="+mn-lt"/>
              </a:rPr>
              <a:t>- проведение территориальной оценки накопленной </a:t>
            </a:r>
            <a:r>
              <a:rPr lang="ru-RU" kern="0" dirty="0" err="1">
                <a:latin typeface="+mn-lt"/>
              </a:rPr>
              <a:t>нарушенности</a:t>
            </a:r>
            <a:r>
              <a:rPr lang="ru-RU" kern="0" dirty="0">
                <a:latin typeface="+mn-lt"/>
              </a:rPr>
              <a:t> территории (лесные пожары, вырубки, загрязнения, подтопление и т.д.);</a:t>
            </a:r>
          </a:p>
          <a:p>
            <a:pPr marL="533400" indent="-533400">
              <a:defRPr/>
            </a:pPr>
            <a:r>
              <a:rPr lang="ru-RU" kern="0" dirty="0">
                <a:latin typeface="+mn-lt"/>
              </a:rPr>
              <a:t>- обновление карт линейных объектов (дороги, трубопроводы, ЛЭП и др.). </a:t>
            </a:r>
          </a:p>
          <a:p>
            <a:pPr marL="533400" indent="-533400" algn="just" eaLnBrk="0" hangingPunct="0">
              <a:buClr>
                <a:schemeClr val="accent2"/>
              </a:buClr>
              <a:buFont typeface="Wingdings" pitchFamily="2" charset="2"/>
              <a:buNone/>
              <a:defRPr/>
            </a:pPr>
            <a:endParaRPr lang="ru-RU" kern="0" dirty="0">
              <a:latin typeface="+mn-lt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647700" y="1089025"/>
            <a:ext cx="8245475" cy="80010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  <a:flatTx/>
          </a:bodyPr>
          <a:lstStyle/>
          <a:p>
            <a:pPr marL="187325" lvl="1" indent="-7938">
              <a:buClr>
                <a:srgbClr val="FFFF00"/>
              </a:buClr>
              <a:buFont typeface="Wingdings" pitchFamily="2" charset="2"/>
              <a:buChar char="v"/>
              <a:defRPr/>
            </a:pPr>
            <a:endParaRPr lang="ru-RU" sz="2400" dirty="0">
              <a:solidFill>
                <a:schemeClr val="bg2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79387" lvl="1">
              <a:buClr>
                <a:srgbClr val="FF0000"/>
              </a:buClr>
              <a:defRPr/>
            </a:pP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698" name="Прямоугольник 2"/>
          <p:cNvSpPr>
            <a:spLocks noChangeArrowheads="1"/>
          </p:cNvSpPr>
          <p:nvPr/>
        </p:nvSpPr>
        <p:spPr bwMode="auto">
          <a:xfrm>
            <a:off x="827088" y="1125538"/>
            <a:ext cx="47434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i="1" u="sng">
                <a:solidFill>
                  <a:srgbClr val="002060"/>
                </a:solidFill>
                <a:latin typeface="Arial" charset="0"/>
                <a:ea typeface="Calibri" pitchFamily="34" charset="0"/>
                <a:cs typeface="Arial" charset="0"/>
              </a:rPr>
              <a:t>Востребованность проекта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539750" y="1844675"/>
            <a:ext cx="8604250" cy="4392613"/>
          </a:xfrm>
          <a:prstGeom prst="rect">
            <a:avLst/>
          </a:prstGeom>
        </p:spPr>
        <p:txBody>
          <a:bodyPr/>
          <a:lstStyle/>
          <a:p>
            <a:pPr marL="533400" indent="-533400">
              <a:buFont typeface="Wingdings" pitchFamily="2" charset="2"/>
              <a:buNone/>
            </a:pPr>
            <a:r>
              <a:rPr lang="ru-RU">
                <a:latin typeface="Verdana" pitchFamily="34" charset="0"/>
              </a:rPr>
              <a:t>Ландшафтн</a:t>
            </a:r>
            <a:r>
              <a:rPr lang="ru-RU">
                <a:latin typeface="Arial" charset="0"/>
              </a:rPr>
              <a:t>ая</a:t>
            </a:r>
            <a:r>
              <a:rPr lang="ru-RU">
                <a:latin typeface="Verdana" pitchFamily="34" charset="0"/>
              </a:rPr>
              <a:t> карта является комплексной картой, отражающей современную природную обстановку и позволит решать  ряд  задач по рациональному природопользованию:</a:t>
            </a:r>
          </a:p>
          <a:p>
            <a:pPr marL="533400" indent="-533400"/>
            <a:r>
              <a:rPr lang="ru-RU">
                <a:latin typeface="Verdana" pitchFamily="34" charset="0"/>
              </a:rPr>
              <a:t>- </a:t>
            </a:r>
            <a:r>
              <a:rPr lang="ru-RU" b="1">
                <a:latin typeface="Verdana" pitchFamily="34" charset="0"/>
              </a:rPr>
              <a:t>оценка потенциала </a:t>
            </a:r>
            <a:r>
              <a:rPr lang="ru-RU">
                <a:latin typeface="Verdana" pitchFamily="34" charset="0"/>
              </a:rPr>
              <a:t>территориально распространения различных биологических ресурсов, в том числе растительного сырья, торфа, ягод и др.;</a:t>
            </a:r>
          </a:p>
          <a:p>
            <a:pPr marL="533400" indent="-533400"/>
            <a:r>
              <a:rPr lang="ru-RU">
                <a:latin typeface="Verdana" pitchFamily="34" charset="0"/>
              </a:rPr>
              <a:t>- </a:t>
            </a:r>
            <a:r>
              <a:rPr lang="ru-RU" b="1">
                <a:latin typeface="Verdana" pitchFamily="34" charset="0"/>
              </a:rPr>
              <a:t>планирование размещения производств</a:t>
            </a:r>
            <a:r>
              <a:rPr lang="ru-RU">
                <a:latin typeface="Verdana" pitchFamily="34" charset="0"/>
              </a:rPr>
              <a:t>, связанных с использованием биологических ресурсов;</a:t>
            </a:r>
          </a:p>
          <a:p>
            <a:pPr marL="533400" indent="-533400"/>
            <a:r>
              <a:rPr lang="ru-RU">
                <a:latin typeface="Verdana" pitchFamily="34" charset="0"/>
              </a:rPr>
              <a:t> - </a:t>
            </a:r>
            <a:r>
              <a:rPr lang="ru-RU" b="1">
                <a:latin typeface="Verdana" pitchFamily="34" charset="0"/>
              </a:rPr>
              <a:t>обеспечение исходной информацией </a:t>
            </a:r>
            <a:r>
              <a:rPr lang="ru-RU">
                <a:latin typeface="Verdana" pitchFamily="34" charset="0"/>
              </a:rPr>
              <a:t>при планировании размещения производственных объектов, оказывающих воздействие на природу, особенно при планировании крупных линейных объектов (дороги, ЛЭП, трубопроводы);</a:t>
            </a:r>
          </a:p>
          <a:p>
            <a:pPr marL="533400" indent="-533400"/>
            <a:r>
              <a:rPr lang="ru-RU">
                <a:latin typeface="Verdana" pitchFamily="34" charset="0"/>
              </a:rPr>
              <a:t>- </a:t>
            </a:r>
            <a:r>
              <a:rPr lang="ru-RU" b="1">
                <a:latin typeface="Verdana" pitchFamily="34" charset="0"/>
              </a:rPr>
              <a:t>проведение предварительной оценки  </a:t>
            </a:r>
            <a:r>
              <a:rPr lang="ru-RU">
                <a:latin typeface="Verdana" pitchFamily="34" charset="0"/>
              </a:rPr>
              <a:t>(ОВОС), включая расчеты ущерба, на стадии выбора вариантов размещения инвестиционно-строительных проектов</a:t>
            </a:r>
          </a:p>
          <a:p>
            <a:pPr marL="533400" indent="-533400" algn="just" eaLnBrk="0" hangingPunct="0">
              <a:buClr>
                <a:schemeClr val="accent2"/>
              </a:buClr>
              <a:buFont typeface="Wingdings" pitchFamily="2" charset="2"/>
              <a:buNone/>
            </a:pPr>
            <a:endParaRPr lang="ru-RU" sz="1600">
              <a:latin typeface="Verdana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Прямоугольник 1"/>
          <p:cNvSpPr>
            <a:spLocks noChangeArrowheads="1"/>
          </p:cNvSpPr>
          <p:nvPr/>
        </p:nvSpPr>
        <p:spPr bwMode="auto">
          <a:xfrm>
            <a:off x="468313" y="1665288"/>
            <a:ext cx="4864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i="1" u="sng">
                <a:solidFill>
                  <a:srgbClr val="002060"/>
                </a:solidFill>
                <a:latin typeface="Arial" charset="0"/>
                <a:ea typeface="Calibri" pitchFamily="34" charset="0"/>
                <a:cs typeface="Arial" charset="0"/>
              </a:rPr>
              <a:t>Тематические слои базы геоданных ГИС: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539750" y="2241550"/>
            <a:ext cx="4824413" cy="4391025"/>
          </a:xfrm>
          <a:prstGeom prst="rect">
            <a:avLst/>
          </a:prstGeom>
        </p:spPr>
        <p:txBody>
          <a:bodyPr/>
          <a:lstStyle/>
          <a:p>
            <a:pPr>
              <a:buFontTx/>
              <a:buChar char="•"/>
              <a:defRPr/>
            </a:pPr>
            <a:r>
              <a:rPr lang="ru-RU" sz="1600" kern="0" dirty="0">
                <a:latin typeface="+mn-lt"/>
              </a:rPr>
              <a:t> </a:t>
            </a:r>
            <a:r>
              <a:rPr lang="ru-RU" kern="0" dirty="0">
                <a:latin typeface="+mn-lt"/>
              </a:rPr>
              <a:t>Реки</a:t>
            </a:r>
          </a:p>
          <a:p>
            <a:pPr>
              <a:buFontTx/>
              <a:buChar char="•"/>
              <a:defRPr/>
            </a:pPr>
            <a:r>
              <a:rPr lang="ru-RU" kern="0" dirty="0">
                <a:latin typeface="+mn-lt"/>
              </a:rPr>
              <a:t> Озёра</a:t>
            </a:r>
          </a:p>
          <a:p>
            <a:pPr>
              <a:buFontTx/>
              <a:buChar char="•"/>
              <a:defRPr/>
            </a:pPr>
            <a:r>
              <a:rPr lang="ru-RU" kern="0" dirty="0">
                <a:latin typeface="+mn-lt"/>
              </a:rPr>
              <a:t> Ландшафтные системы</a:t>
            </a:r>
          </a:p>
          <a:p>
            <a:pPr>
              <a:buFontTx/>
              <a:buChar char="•"/>
              <a:defRPr/>
            </a:pPr>
            <a:r>
              <a:rPr lang="ru-RU" kern="0" dirty="0">
                <a:latin typeface="+mn-lt"/>
              </a:rPr>
              <a:t> Почвы</a:t>
            </a:r>
          </a:p>
          <a:p>
            <a:pPr>
              <a:buFontTx/>
              <a:buChar char="•"/>
              <a:defRPr/>
            </a:pPr>
            <a:r>
              <a:rPr lang="ru-RU" kern="0" dirty="0">
                <a:latin typeface="+mn-lt"/>
              </a:rPr>
              <a:t> Земли </a:t>
            </a:r>
            <a:r>
              <a:rPr lang="ru-RU" kern="0" dirty="0" err="1">
                <a:latin typeface="+mn-lt"/>
              </a:rPr>
              <a:t>сельхозназначения</a:t>
            </a:r>
            <a:endParaRPr lang="ru-RU" kern="0" dirty="0">
              <a:latin typeface="+mn-lt"/>
            </a:endParaRPr>
          </a:p>
          <a:p>
            <a:pPr>
              <a:buFontTx/>
              <a:buChar char="•"/>
              <a:defRPr/>
            </a:pPr>
            <a:r>
              <a:rPr lang="ru-RU" kern="0" dirty="0">
                <a:latin typeface="+mn-lt"/>
              </a:rPr>
              <a:t> Леса</a:t>
            </a:r>
          </a:p>
          <a:p>
            <a:pPr>
              <a:buFontTx/>
              <a:buChar char="•"/>
              <a:defRPr/>
            </a:pPr>
            <a:r>
              <a:rPr lang="ru-RU" kern="0" dirty="0">
                <a:latin typeface="+mn-lt"/>
              </a:rPr>
              <a:t> Селитебные зоны</a:t>
            </a:r>
          </a:p>
          <a:p>
            <a:pPr>
              <a:buFontTx/>
              <a:buChar char="•"/>
              <a:defRPr/>
            </a:pPr>
            <a:r>
              <a:rPr lang="ru-RU" kern="0" dirty="0">
                <a:latin typeface="+mn-lt"/>
              </a:rPr>
              <a:t> Промышленные зоны</a:t>
            </a:r>
          </a:p>
          <a:p>
            <a:pPr>
              <a:buFontTx/>
              <a:buChar char="•"/>
              <a:defRPr/>
            </a:pPr>
            <a:r>
              <a:rPr lang="ru-RU" kern="0" dirty="0">
                <a:latin typeface="+mn-lt"/>
              </a:rPr>
              <a:t> Объекты линейной инфраструктуры</a:t>
            </a:r>
          </a:p>
          <a:p>
            <a:pPr>
              <a:defRPr/>
            </a:pPr>
            <a:r>
              <a:rPr lang="ru-RU" kern="0" dirty="0">
                <a:latin typeface="+mn-lt"/>
              </a:rPr>
              <a:t> (дороги, трубопроводы, ЛЭП)</a:t>
            </a:r>
          </a:p>
        </p:txBody>
      </p:sp>
      <p:pic>
        <p:nvPicPr>
          <p:cNvPr id="4" name="Picture 4" descr="Рисунок1 автореферат (Урочища низовья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35600" y="1520825"/>
            <a:ext cx="3541713" cy="516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Прямоугольник 4"/>
          <p:cNvSpPr>
            <a:spLocks noChangeArrowheads="1"/>
          </p:cNvSpPr>
          <p:nvPr/>
        </p:nvSpPr>
        <p:spPr bwMode="auto">
          <a:xfrm>
            <a:off x="611188" y="1089025"/>
            <a:ext cx="41973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i="1" u="sng">
                <a:solidFill>
                  <a:srgbClr val="002060"/>
                </a:solidFill>
                <a:latin typeface="Arial" charset="0"/>
                <a:ea typeface="Calibri" pitchFamily="34" charset="0"/>
                <a:cs typeface="Arial" charset="0"/>
              </a:rPr>
              <a:t>Ландшафтная карта – основа ГИС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Прямоугольник 1"/>
          <p:cNvSpPr>
            <a:spLocks noChangeArrowheads="1"/>
          </p:cNvSpPr>
          <p:nvPr/>
        </p:nvSpPr>
        <p:spPr bwMode="auto">
          <a:xfrm>
            <a:off x="827088" y="1125538"/>
            <a:ext cx="471646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i="1" u="sng">
                <a:solidFill>
                  <a:srgbClr val="002060"/>
                </a:solidFill>
                <a:latin typeface="Arial" charset="0"/>
                <a:ea typeface="Calibri" pitchFamily="34" charset="0"/>
                <a:cs typeface="Arial" charset="0"/>
              </a:rPr>
              <a:t>Разные масштабные уровни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468313" y="1665288"/>
            <a:ext cx="8281987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algn="just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/>
            </a:pPr>
            <a:r>
              <a:rPr lang="ru-RU" sz="1600" kern="0" dirty="0">
                <a:latin typeface="+mn-lt"/>
              </a:rPr>
              <a:t>1:200 000 – вся территория области</a:t>
            </a:r>
          </a:p>
          <a:p>
            <a:pPr marL="342900" indent="-342900" algn="just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/>
            </a:pPr>
            <a:r>
              <a:rPr lang="ru-RU" sz="1600" kern="0" dirty="0">
                <a:latin typeface="+mn-lt"/>
              </a:rPr>
              <a:t>1:25 000-1:50 000 – отдельные территории</a:t>
            </a:r>
          </a:p>
        </p:txBody>
      </p:sp>
      <p:pic>
        <p:nvPicPr>
          <p:cNvPr id="24579" name="Рисунок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2473325"/>
            <a:ext cx="8101012" cy="395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7&quot;&gt;&lt;property id=&quot;20148&quot; value=&quot;5&quot;/&gt;&lt;property id=&quot;20300&quot; value=&quot;Slide 3&quot;/&gt;&lt;property id=&quot;20307&quot; value=&quot;697&quot;/&gt;&lt;/object&gt;&lt;object type=&quot;3&quot; unique_id=&quot;10009&quot;&gt;&lt;property id=&quot;20148&quot; value=&quot;5&quot;/&gt;&lt;property id=&quot;20300&quot; value=&quot;Slide 4&quot;/&gt;&lt;property id=&quot;20307&quot; value=&quot;695&quot;/&gt;&lt;/object&gt;&lt;object type=&quot;3&quot; unique_id=&quot;10010&quot;&gt;&lt;property id=&quot;20148&quot; value=&quot;5&quot;/&gt;&lt;property id=&quot;20300&quot; value=&quot;Slide 11&quot;/&gt;&lt;property id=&quot;20307&quot; value=&quot;701&quot;/&gt;&lt;/object&gt;&lt;object type=&quot;3&quot; unique_id=&quot;10011&quot;&gt;&lt;property id=&quot;20148&quot; value=&quot;5&quot;/&gt;&lt;property id=&quot;20300&quot; value=&quot;Slide 9&quot;/&gt;&lt;property id=&quot;20307&quot; value=&quot;702&quot;/&gt;&lt;/object&gt;&lt;object type=&quot;3&quot; unique_id=&quot;10012&quot;&gt;&lt;property id=&quot;20148&quot; value=&quot;5&quot;/&gt;&lt;property id=&quot;20300&quot; value=&quot;Slide 12&quot;/&gt;&lt;property id=&quot;20307&quot; value=&quot;703&quot;/&gt;&lt;/object&gt;&lt;object type=&quot;3&quot; unique_id=&quot;10014&quot;&gt;&lt;property id=&quot;20148&quot; value=&quot;5&quot;/&gt;&lt;property id=&quot;20300&quot; value=&quot;Slide 13&quot;/&gt;&lt;property id=&quot;20307&quot; value=&quot;455&quot;/&gt;&lt;/object&gt;&lt;object type=&quot;3&quot; unique_id=&quot;10015&quot;&gt;&lt;property id=&quot;20148&quot; value=&quot;5&quot;/&gt;&lt;property id=&quot;20300&quot; value=&quot;Slide 1&quot;/&gt;&lt;property id=&quot;20307&quot; value=&quot;707&quot;/&gt;&lt;/object&gt;&lt;object type=&quot;3&quot; unique_id=&quot;10016&quot;&gt;&lt;property id=&quot;20148&quot; value=&quot;5&quot;/&gt;&lt;property id=&quot;20300&quot; value=&quot;Slide 2&quot;/&gt;&lt;property id=&quot;20307&quot; value=&quot;738&quot;/&gt;&lt;/object&gt;&lt;object type=&quot;3&quot; unique_id=&quot;10017&quot;&gt;&lt;property id=&quot;20148&quot; value=&quot;5&quot;/&gt;&lt;property id=&quot;20300&quot; value=&quot;Slide 5&quot;/&gt;&lt;property id=&quot;20307&quot; value=&quot;719&quot;/&gt;&lt;/object&gt;&lt;object type=&quot;3&quot; unique_id=&quot;10018&quot;&gt;&lt;property id=&quot;20148&quot; value=&quot;5&quot;/&gt;&lt;property id=&quot;20300&quot; value=&quot;Slide 6&quot;/&gt;&lt;property id=&quot;20307&quot; value=&quot;739&quot;/&gt;&lt;/object&gt;&lt;object type=&quot;3&quot; unique_id=&quot;10019&quot;&gt;&lt;property id=&quot;20148&quot; value=&quot;5&quot;/&gt;&lt;property id=&quot;20300&quot; value=&quot;Slide 7&quot;/&gt;&lt;property id=&quot;20307&quot; value=&quot;724&quot;/&gt;&lt;/object&gt;&lt;object type=&quot;3&quot; unique_id=&quot;10020&quot;&gt;&lt;property id=&quot;20148&quot; value=&quot;5&quot;/&gt;&lt;property id=&quot;20300&quot; value=&quot;Slide 8&quot;/&gt;&lt;property id=&quot;20307&quot; value=&quot;709&quot;/&gt;&lt;/object&gt;&lt;object type=&quot;3&quot; unique_id=&quot;10021&quot;&gt;&lt;property id=&quot;20148&quot; value=&quot;5&quot;/&gt;&lt;property id=&quot;20300&quot; value=&quot;Slide 10&quot;/&gt;&lt;property id=&quot;20307&quot; value=&quot;740&quot;/&gt;&lt;/object&gt;&lt;/object&gt;&lt;/object&gt;&lt;/database&gt;"/>
  <p:tag name="SECTOMILLISECCONVERTED" val="1"/>
  <p:tag name="ISPRING_RESOURCE_PATHS_HASH_2" val="d5dc4b2c223a1681813a20f71029bb66fa97d2e2"/>
</p:tagLst>
</file>

<file path=ppt/theme/theme1.xml><?xml version="1.0" encoding="utf-8"?>
<a:theme xmlns:a="http://schemas.openxmlformats.org/drawingml/2006/main" name="ТГУ">
  <a:themeElements>
    <a:clrScheme name="ТГУ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ТГУ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ГУ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ГУ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ГУ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ГУ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ГУ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ГУ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ГУ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ГУ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ГУ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ГУ 9">
    <a:dk1>
      <a:srgbClr val="000000"/>
    </a:dk1>
    <a:lt1>
      <a:srgbClr val="FFFFFF"/>
    </a:lt1>
    <a:dk2>
      <a:srgbClr val="000000"/>
    </a:dk2>
    <a:lt2>
      <a:srgbClr val="DDDDDD"/>
    </a:lt2>
    <a:accent1>
      <a:srgbClr val="A3B2C1"/>
    </a:accent1>
    <a:accent2>
      <a:srgbClr val="CC0000"/>
    </a:accent2>
    <a:accent3>
      <a:srgbClr val="FFFFFF"/>
    </a:accent3>
    <a:accent4>
      <a:srgbClr val="000000"/>
    </a:accent4>
    <a:accent5>
      <a:srgbClr val="CED5DD"/>
    </a:accent5>
    <a:accent6>
      <a:srgbClr val="B90000"/>
    </a:accent6>
    <a:hlink>
      <a:srgbClr val="336699"/>
    </a:hlink>
    <a:folHlink>
      <a:srgbClr val="00336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11059</TotalTime>
  <Words>744</Words>
  <Application>Microsoft Office PowerPoint</Application>
  <PresentationFormat>Экран (4:3)</PresentationFormat>
  <Paragraphs>140</Paragraphs>
  <Slides>20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Шаблон оформления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30" baseType="lpstr">
      <vt:lpstr>Garamond</vt:lpstr>
      <vt:lpstr>Arial</vt:lpstr>
      <vt:lpstr>Verdana</vt:lpstr>
      <vt:lpstr>Wingdings</vt:lpstr>
      <vt:lpstr>Franklin Gothic Medium</vt:lpstr>
      <vt:lpstr>Calibri</vt:lpstr>
      <vt:lpstr>Times New Roman</vt:lpstr>
      <vt:lpstr>ТГУ</vt:lpstr>
      <vt:lpstr>Clip</vt:lpstr>
      <vt:lpstr>Image</vt:lpstr>
      <vt:lpstr>Слайд 1</vt:lpstr>
      <vt:lpstr>СОЗДАНИЕ РЕГИОНАЛЬНОЙ СИСТЕМЫ  ДИСТАНЦИОННОГО ЗОНДИРОВАНИЯ ЗЕМЛИ  </vt:lpstr>
      <vt:lpstr>Проект первой очереди  «Цифровая ландшафтная карта Томской области»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МОНИТОРИНГ ОБЪЕКТОВ И ТЕРРИТОРИЙ ТОМСКОЙ ОБЛАСТИ  С ПРИМЕНЕНИЕМ КОСМИЧЕСКИХ СРЕДСТВ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слайда отсутствует</dc:title>
  <dc:creator>Demkin</dc:creator>
  <cp:lastModifiedBy>Хромых Вадим Валерьевич</cp:lastModifiedBy>
  <cp:revision>1101</cp:revision>
  <cp:lastPrinted>2013-07-03T12:02:58Z</cp:lastPrinted>
  <dcterms:created xsi:type="dcterms:W3CDTF">2002-10-31T07:30:16Z</dcterms:created>
  <dcterms:modified xsi:type="dcterms:W3CDTF">2014-11-28T07:11:08Z</dcterms:modified>
</cp:coreProperties>
</file>