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12192000" cy="16256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A2CE"/>
    <a:srgbClr val="5982C1"/>
    <a:srgbClr val="FAFAFA"/>
    <a:srgbClr val="5B85C3"/>
    <a:srgbClr val="322826"/>
    <a:srgbClr val="4F3E3B"/>
    <a:srgbClr val="705954"/>
    <a:srgbClr val="618ABB"/>
    <a:srgbClr val="618ABA"/>
    <a:srgbClr val="568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1" autoAdjust="0"/>
  </p:normalViewPr>
  <p:slideViewPr>
    <p:cSldViewPr snapToGrid="0">
      <p:cViewPr varScale="1">
        <p:scale>
          <a:sx n="23" d="100"/>
          <a:sy n="23" d="100"/>
        </p:scale>
        <p:origin x="1838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77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F5CE2ABB-3E4F-4D41-8568-7C902D8340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B87AD07-52BA-4654-AB16-B5FB95B8BA3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897E7BB-3882-4EF0-8804-3CB739F3EF28}" type="datetime1">
              <a:rPr lang="ru-RU" smtClean="0"/>
              <a:t>26.09.2023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0CEFF96-CB5A-4136-B37B-371A897ECA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B980E3A-98E2-4FFC-B81C-C354A7B3B9F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2EF6829-522D-411D-99E3-19D7738EE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3941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A6995AA-CBAC-4405-924A-682161D036AF}" type="datetime1">
              <a:rPr lang="ru-RU" noProof="0" smtClean="0"/>
              <a:t>26.09.2023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EB98550-2AA3-427C-8530-E6B95847320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7370315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B05269-D5AC-4872-A436-178C59502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5188"/>
            <a:ext cx="10515600" cy="3141662"/>
          </a:xfrm>
          <a:prstGeom prst="rect">
            <a:avLst/>
          </a:prstGeom>
        </p:spPr>
        <p:txBody>
          <a:bodyPr rtlCol="0"/>
          <a:lstStyle>
            <a:lvl1pPr>
              <a:defRPr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32557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B05269-D5AC-4872-A436-178C59502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5188"/>
            <a:ext cx="10515600" cy="3141662"/>
          </a:xfrm>
          <a:prstGeom prst="rect">
            <a:avLst/>
          </a:prstGeom>
        </p:spPr>
        <p:txBody>
          <a:bodyPr rtlCol="0"/>
          <a:lstStyle>
            <a:lvl1pPr>
              <a:defRPr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B91648-3E62-437A-9B2B-F30287F94D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52525" y="7029450"/>
            <a:ext cx="9886950" cy="512445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sz="48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169310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D961BD8-6614-4D8A-9A6F-E5F963382F71}"/>
              </a:ext>
            </a:extLst>
          </p:cNvPr>
          <p:cNvSpPr/>
          <p:nvPr userDrawn="1"/>
        </p:nvSpPr>
        <p:spPr>
          <a:xfrm>
            <a:off x="388374" y="336753"/>
            <a:ext cx="11415252" cy="148177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41861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54EA32F-9A64-4C68-BADD-B6D859A3BB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l="2622" t="-725" r="-1" b="-725"/>
          <a:stretch/>
        </p:blipFill>
        <p:spPr>
          <a:xfrm>
            <a:off x="1255040" y="1198642"/>
            <a:ext cx="9717447" cy="13318193"/>
          </a:xfrm>
          <a:prstGeom prst="rect">
            <a:avLst/>
          </a:prstGeom>
          <a:solidFill>
            <a:schemeClr val="bg1">
              <a:alpha val="0"/>
            </a:schemeClr>
          </a:solidFill>
          <a:ln w="66675">
            <a:noFill/>
          </a:ln>
          <a:effectLst>
            <a:outerShdw blurRad="596900" dist="38100" sx="98000" sy="98000" algn="l" rotWithShape="0">
              <a:prstClr val="black">
                <a:alpha val="65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247588" y="1280161"/>
            <a:ext cx="9724899" cy="13236674"/>
          </a:xfrm>
          <a:prstGeom prst="rect">
            <a:avLst/>
          </a:prstGeom>
          <a:solidFill>
            <a:srgbClr val="6BA2CE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77E0539-AC12-42F5-8F09-758BC569AC95}"/>
              </a:ext>
            </a:extLst>
          </p:cNvPr>
          <p:cNvSpPr txBox="1"/>
          <p:nvPr/>
        </p:nvSpPr>
        <p:spPr>
          <a:xfrm>
            <a:off x="1295063" y="3313827"/>
            <a:ext cx="6470129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600" dirty="0">
                <a:ln>
                  <a:solidFill>
                    <a:srgbClr val="618ABB"/>
                  </a:solidFill>
                </a:ln>
                <a:solidFill>
                  <a:schemeClr val="bg1"/>
                </a:solidFill>
                <a:effectLst>
                  <a:glow rad="88900">
                    <a:schemeClr val="bg2">
                      <a:alpha val="58000"/>
                    </a:schemeClr>
                  </a:glow>
                  <a:outerShdw blurRad="203200" sx="98000" sy="98000" algn="ctr" rotWithShape="0">
                    <a:prstClr val="black">
                      <a:alpha val="40000"/>
                    </a:prstClr>
                  </a:outerShdw>
                </a:effectLst>
                <a:latin typeface="Mistral" panose="03090702030407020403" pitchFamily="66" charset="0"/>
              </a:rPr>
              <a:t>Искусство </a:t>
            </a:r>
            <a:r>
              <a:rPr lang="en-US" sz="13600" dirty="0">
                <a:ln>
                  <a:solidFill>
                    <a:srgbClr val="618ABB"/>
                  </a:solidFill>
                </a:ln>
                <a:solidFill>
                  <a:schemeClr val="bg1"/>
                </a:solidFill>
                <a:effectLst>
                  <a:glow rad="88900">
                    <a:schemeClr val="bg2">
                      <a:alpha val="58000"/>
                    </a:schemeClr>
                  </a:glow>
                  <a:outerShdw blurRad="203200" sx="98000" sy="98000" algn="ctr" rotWithShape="0">
                    <a:prstClr val="black">
                      <a:alpha val="40000"/>
                    </a:prstClr>
                  </a:outerShdw>
                </a:effectLst>
                <a:latin typeface="Mistral" panose="03090702030407020403" pitchFamily="66" charset="0"/>
              </a:rPr>
              <a:t>vs </a:t>
            </a:r>
            <a:endParaRPr lang="ru-RU" sz="13600" dirty="0" smtClean="0">
              <a:ln>
                <a:solidFill>
                  <a:srgbClr val="618ABB"/>
                </a:solidFill>
              </a:ln>
              <a:solidFill>
                <a:schemeClr val="bg1"/>
              </a:solidFill>
              <a:effectLst>
                <a:glow rad="88900">
                  <a:schemeClr val="bg2">
                    <a:alpha val="58000"/>
                  </a:schemeClr>
                </a:glow>
                <a:outerShdw blurRad="203200" sx="98000" sy="98000" algn="ctr" rotWithShape="0">
                  <a:prstClr val="black">
                    <a:alpha val="40000"/>
                  </a:prstClr>
                </a:outerShdw>
              </a:effectLst>
              <a:latin typeface="Mistral" panose="03090702030407020403" pitchFamily="66" charset="0"/>
            </a:endParaRPr>
          </a:p>
          <a:p>
            <a:r>
              <a:rPr lang="ru-RU" sz="13600" dirty="0" smtClean="0">
                <a:ln>
                  <a:solidFill>
                    <a:srgbClr val="618ABB"/>
                  </a:solidFill>
                </a:ln>
                <a:solidFill>
                  <a:schemeClr val="bg1"/>
                </a:solidFill>
                <a:effectLst>
                  <a:glow rad="88900">
                    <a:schemeClr val="bg2">
                      <a:alpha val="58000"/>
                    </a:schemeClr>
                  </a:glow>
                  <a:outerShdw blurRad="203200" sx="98000" sy="98000" algn="ctr" rotWithShape="0">
                    <a:prstClr val="black">
                      <a:alpha val="40000"/>
                    </a:prstClr>
                  </a:outerShdw>
                </a:effectLst>
                <a:latin typeface="Mistral" panose="03090702030407020403" pitchFamily="66" charset="0"/>
              </a:rPr>
              <a:t>ИТЭИ</a:t>
            </a:r>
            <a:endParaRPr lang="ru-RU" sz="13600" dirty="0">
              <a:ln>
                <a:solidFill>
                  <a:srgbClr val="618ABB"/>
                </a:solidFill>
              </a:ln>
              <a:solidFill>
                <a:schemeClr val="bg1"/>
              </a:solidFill>
              <a:effectLst>
                <a:glow rad="88900">
                  <a:schemeClr val="bg2">
                    <a:alpha val="58000"/>
                  </a:schemeClr>
                </a:glow>
                <a:outerShdw blurRad="203200" sx="98000" sy="98000" algn="ctr" rotWithShape="0">
                  <a:prstClr val="black">
                    <a:alpha val="40000"/>
                  </a:prstClr>
                </a:outerShdw>
              </a:effectLst>
              <a:latin typeface="Mistral" panose="03090702030407020403" pitchFamily="66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6E65CD7-159C-4C8D-9A33-71B5985BAEAF}"/>
              </a:ext>
            </a:extLst>
          </p:cNvPr>
          <p:cNvSpPr txBox="1"/>
          <p:nvPr/>
        </p:nvSpPr>
        <p:spPr>
          <a:xfrm>
            <a:off x="2870785" y="482605"/>
            <a:ext cx="8554615" cy="2169825"/>
          </a:xfrm>
          <a:prstGeom prst="rect">
            <a:avLst/>
          </a:prstGeom>
          <a:noFill/>
          <a:ln w="50800">
            <a:noFill/>
          </a:ln>
          <a:effectLst>
            <a:outerShdw blurRad="177800" dist="38100" dir="5400000" algn="t" rotWithShape="0">
              <a:prstClr val="black">
                <a:alpha val="1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3000" b="1" dirty="0" smtClean="0">
                <a:ln>
                  <a:solidFill>
                    <a:srgbClr val="4F3E3B"/>
                  </a:solidFill>
                </a:ln>
                <a:effectLst>
                  <a:glow rad="127000">
                    <a:schemeClr val="bg1">
                      <a:alpha val="43000"/>
                    </a:schemeClr>
                  </a:glow>
                  <a:outerShdw blurRad="635000" dist="38100" dir="6000000" sx="99000" sy="99000" algn="t" rotWithShape="0">
                    <a:prstClr val="black">
                      <a:alpha val="17000"/>
                    </a:prstClr>
                  </a:outerShdw>
                </a:effectLst>
                <a:latin typeface="Segoe UI Light" panose="020B0502040204020203" pitchFamily="34" charset="0"/>
                <a:ea typeface="Segoe UI Emoji" panose="020B0502040204020203" pitchFamily="34" charset="0"/>
              </a:rPr>
              <a:t>Выставочный проект Художественного отделения Института Терапии Искусствами</a:t>
            </a:r>
          </a:p>
          <a:p>
            <a:pPr algn="r">
              <a:lnSpc>
                <a:spcPct val="150000"/>
              </a:lnSpc>
            </a:pPr>
            <a:r>
              <a:rPr lang="ru-RU" sz="3000" b="1" dirty="0" smtClean="0">
                <a:ln>
                  <a:solidFill>
                    <a:srgbClr val="4F3E3B"/>
                  </a:solidFill>
                </a:ln>
                <a:effectLst>
                  <a:glow rad="127000">
                    <a:schemeClr val="bg1">
                      <a:alpha val="43000"/>
                    </a:schemeClr>
                  </a:glow>
                  <a:outerShdw blurRad="635000" dist="38100" dir="6000000" sx="99000" sy="99000" algn="t" rotWithShape="0">
                    <a:prstClr val="black">
                      <a:alpha val="17000"/>
                    </a:prstClr>
                  </a:outerShdw>
                </a:effectLst>
                <a:latin typeface="Segoe UI Light" panose="020B0502040204020203" pitchFamily="34" charset="0"/>
                <a:ea typeface="Segoe UI Emoji" panose="020B0502040204020203" pitchFamily="34" charset="0"/>
              </a:rPr>
              <a:t>«Художник между терапией </a:t>
            </a:r>
            <a:r>
              <a:rPr lang="ru-RU" sz="3000" b="1" dirty="0">
                <a:ln>
                  <a:solidFill>
                    <a:srgbClr val="4F3E3B"/>
                  </a:solidFill>
                </a:ln>
                <a:effectLst>
                  <a:glow rad="127000">
                    <a:schemeClr val="bg1">
                      <a:alpha val="43000"/>
                    </a:schemeClr>
                  </a:glow>
                  <a:outerShdw blurRad="635000" dist="38100" dir="6000000" sx="99000" sy="99000" algn="t" rotWithShape="0">
                    <a:prstClr val="black">
                      <a:alpha val="17000"/>
                    </a:prstClr>
                  </a:outerShdw>
                </a:effectLst>
                <a:latin typeface="Segoe UI Light" panose="020B0502040204020203" pitchFamily="34" charset="0"/>
                <a:ea typeface="Segoe UI Emoji" panose="020B0502040204020203" pitchFamily="34" charset="0"/>
              </a:rPr>
              <a:t>и </a:t>
            </a:r>
            <a:r>
              <a:rPr lang="ru-RU" sz="3000" b="1" dirty="0" smtClean="0">
                <a:ln>
                  <a:solidFill>
                    <a:srgbClr val="4F3E3B"/>
                  </a:solidFill>
                </a:ln>
                <a:effectLst>
                  <a:glow rad="127000">
                    <a:schemeClr val="bg1">
                      <a:alpha val="43000"/>
                    </a:schemeClr>
                  </a:glow>
                  <a:outerShdw blurRad="635000" dist="38100" dir="6000000" sx="99000" sy="99000" algn="t" rotWithShape="0">
                    <a:prstClr val="black">
                      <a:alpha val="17000"/>
                    </a:prstClr>
                  </a:outerShdw>
                </a:effectLst>
                <a:latin typeface="Segoe UI Light" panose="020B0502040204020203" pitchFamily="34" charset="0"/>
                <a:ea typeface="Segoe UI Emoji" panose="020B0502040204020203" pitchFamily="34" charset="0"/>
              </a:rPr>
              <a:t>искусством»</a:t>
            </a:r>
            <a:endParaRPr lang="ru-RU" sz="3000" b="1" dirty="0">
              <a:ln>
                <a:solidFill>
                  <a:srgbClr val="4F3E3B"/>
                </a:solidFill>
              </a:ln>
              <a:effectLst>
                <a:glow rad="127000">
                  <a:schemeClr val="bg1">
                    <a:alpha val="43000"/>
                  </a:schemeClr>
                </a:glow>
                <a:outerShdw blurRad="635000" dist="38100" dir="6000000" sx="99000" sy="99000" algn="t" rotWithShape="0">
                  <a:prstClr val="black">
                    <a:alpha val="17000"/>
                  </a:prstClr>
                </a:outerShdw>
              </a:effectLst>
              <a:latin typeface="Segoe UI Light" panose="020B0502040204020203" pitchFamily="34" charset="0"/>
              <a:ea typeface="Segoe UI Emoji" panose="020B0502040204020203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63525C5-4DFA-4509-992B-C9D4529C60EE}"/>
              </a:ext>
            </a:extLst>
          </p:cNvPr>
          <p:cNvSpPr txBox="1"/>
          <p:nvPr/>
        </p:nvSpPr>
        <p:spPr>
          <a:xfrm>
            <a:off x="5459406" y="4869161"/>
            <a:ext cx="5135006" cy="31508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5400" b="1" dirty="0" smtClean="0">
                <a:ln>
                  <a:solidFill>
                    <a:srgbClr val="618ABB"/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9000"/>
                    </a:schemeClr>
                  </a:glow>
                </a:effectLst>
                <a:latin typeface="Mistral" panose="03090702030407020403" pitchFamily="66" charset="0"/>
              </a:rPr>
              <a:t> </a:t>
            </a:r>
            <a:r>
              <a:rPr lang="ru-RU" sz="7200" dirty="0" smtClean="0">
                <a:ln>
                  <a:solidFill>
                    <a:srgbClr val="618ABB"/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7000"/>
                    </a:schemeClr>
                  </a:glow>
                  <a:outerShdw blurRad="38100" dist="38100" dir="2700000" algn="tl">
                    <a:srgbClr val="000000">
                      <a:alpha val="84000"/>
                    </a:srgbClr>
                  </a:outerShdw>
                </a:effectLst>
                <a:latin typeface="Mistral" panose="03090702030407020403" pitchFamily="66" charset="0"/>
              </a:rPr>
              <a:t>8.10.2023</a:t>
            </a:r>
          </a:p>
          <a:p>
            <a:pPr algn="ctr">
              <a:lnSpc>
                <a:spcPct val="150000"/>
              </a:lnSpc>
            </a:pPr>
            <a:r>
              <a:rPr lang="ru-RU" sz="6600" dirty="0" smtClean="0">
                <a:ln>
                  <a:solidFill>
                    <a:srgbClr val="618ABB"/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7000"/>
                    </a:schemeClr>
                  </a:glow>
                  <a:outerShdw blurRad="38100" dist="38100" dir="2700000" algn="tl">
                    <a:srgbClr val="000000">
                      <a:alpha val="84000"/>
                    </a:srgbClr>
                  </a:outerShdw>
                </a:effectLst>
                <a:latin typeface="Mistral" panose="03090702030407020403" pitchFamily="66" charset="0"/>
              </a:rPr>
              <a:t>18:00 – 21:00 </a:t>
            </a:r>
            <a:endParaRPr lang="ru-RU" sz="6600" dirty="0">
              <a:ln>
                <a:solidFill>
                  <a:srgbClr val="618ABB"/>
                </a:solidFill>
              </a:ln>
              <a:solidFill>
                <a:schemeClr val="bg1"/>
              </a:solidFill>
              <a:effectLst>
                <a:glow rad="139700">
                  <a:schemeClr val="bg1">
                    <a:alpha val="47000"/>
                  </a:schemeClr>
                </a:glow>
                <a:outerShdw blurRad="38100" dist="38100" dir="2700000" algn="tl">
                  <a:srgbClr val="000000">
                    <a:alpha val="84000"/>
                  </a:srgbClr>
                </a:outerShdw>
              </a:effectLst>
              <a:latin typeface="Mistral" panose="03090702030407020403" pitchFamily="66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28BCD59-D768-4536-97DC-5763541A62E1}"/>
              </a:ext>
            </a:extLst>
          </p:cNvPr>
          <p:cNvSpPr txBox="1"/>
          <p:nvPr/>
        </p:nvSpPr>
        <p:spPr>
          <a:xfrm>
            <a:off x="5348318" y="8299492"/>
            <a:ext cx="5135006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6000" b="1" dirty="0" err="1" smtClean="0">
                <a:effectLst>
                  <a:glow rad="63500">
                    <a:schemeClr val="bg1">
                      <a:alpha val="4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Интермодальный</a:t>
            </a:r>
            <a:r>
              <a:rPr lang="ru-RU" sz="5400" b="1" dirty="0">
                <a:effectLst>
                  <a:glow rad="63500">
                    <a:schemeClr val="bg1">
                      <a:alpha val="4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 </a:t>
            </a:r>
            <a:r>
              <a:rPr lang="ru-RU" sz="6000" b="1" dirty="0" smtClean="0">
                <a:effectLst>
                  <a:glow rad="63500">
                    <a:schemeClr val="bg1">
                      <a:alpha val="4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джем</a:t>
            </a:r>
            <a:endParaRPr lang="ru-RU" sz="6000" b="1" dirty="0">
              <a:effectLst>
                <a:glow rad="63500">
                  <a:schemeClr val="bg1">
                    <a:alpha val="42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anose="03090702030407020403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88503" y="12999109"/>
            <a:ext cx="269016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err="1" smtClean="0">
                <a:effectLst>
                  <a:glow rad="63500">
                    <a:schemeClr val="bg1">
                      <a:alpha val="3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АртДОм</a:t>
            </a:r>
            <a:endParaRPr lang="ru-RU" sz="6600" b="1" dirty="0">
              <a:effectLst>
                <a:glow rad="63500">
                  <a:schemeClr val="bg1">
                    <a:alpha val="32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anose="03090702030407020403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4675" y="11120646"/>
            <a:ext cx="9799737" cy="1754326"/>
          </a:xfrm>
          <a:prstGeom prst="rect">
            <a:avLst/>
          </a:prstGeom>
          <a:noFill/>
          <a:ln w="53975">
            <a:noFill/>
          </a:ln>
          <a:effectLst>
            <a:glow rad="965200">
              <a:schemeClr val="bg1">
                <a:alpha val="55000"/>
              </a:schemeClr>
            </a:glow>
            <a:outerShdw blurRad="165100" dist="38100" dir="5400000" algn="t" rotWithShape="0">
              <a:prstClr val="black">
                <a:alpha val="41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000" dirty="0">
                <a:ln>
                  <a:solidFill>
                    <a:srgbClr val="322826"/>
                  </a:solidFill>
                </a:ln>
                <a:effectLst>
                  <a:glow rad="152400">
                    <a:schemeClr val="bg1">
                      <a:alpha val="42000"/>
                    </a:schemeClr>
                  </a:glow>
                </a:effectLst>
                <a:latin typeface="Segoe UI Light" panose="020B0502040204020203" pitchFamily="34" charset="0"/>
                <a:ea typeface="Batang" panose="02030600000101010101" pitchFamily="18" charset="-127"/>
                <a:cs typeface="Segoe UI Semilight" panose="020B0402040204020203" pitchFamily="34" charset="0"/>
              </a:rPr>
              <a:t>Персональная выставка и презентация творчества художницы-терапевта искусствами Екатерины Чирковой 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063" y="15232872"/>
            <a:ext cx="1186880" cy="9337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960" y="15166634"/>
            <a:ext cx="1382550" cy="10747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454" y="15200083"/>
            <a:ext cx="5576663" cy="104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8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Shannon Smith">
      <a:dk1>
        <a:sysClr val="windowText" lastClr="000000"/>
      </a:dk1>
      <a:lt1>
        <a:sysClr val="window" lastClr="FFFFFF"/>
      </a:lt1>
      <a:dk2>
        <a:srgbClr val="262626"/>
      </a:dk2>
      <a:lt2>
        <a:srgbClr val="E7E6E6"/>
      </a:lt2>
      <a:accent1>
        <a:srgbClr val="FF0030"/>
      </a:accent1>
      <a:accent2>
        <a:srgbClr val="F06463"/>
      </a:accent2>
      <a:accent3>
        <a:srgbClr val="F3EF22"/>
      </a:accent3>
      <a:accent4>
        <a:srgbClr val="2A744A"/>
      </a:accent4>
      <a:accent5>
        <a:srgbClr val="FF0030"/>
      </a:accent5>
      <a:accent6>
        <a:srgbClr val="F3EF22"/>
      </a:accent6>
      <a:hlink>
        <a:srgbClr val="FF0030"/>
      </a:hlink>
      <a:folHlink>
        <a:srgbClr val="FF0030"/>
      </a:folHlink>
    </a:clrScheme>
    <a:fontScheme name="Custom 2">
      <a:majorFont>
        <a:latin typeface="Comic Sans MS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1756899_TF66781421_Win32.potx" id="{D1505C49-FECE-481B-8C75-636A81063469}" vid="{1D905F8F-914C-4566-A169-90BDB0869420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AC7F513-037B-408C-8F26-114261EF75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8DCC618-084E-430C-B457-3CD1B78A57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52E3BC-8108-4473-AF33-C93DA317E364}">
  <ds:schemaRefs>
    <ds:schemaRef ds:uri="http://purl.org/dc/terms/"/>
    <ds:schemaRef ds:uri="71af3243-3dd4-4a8d-8c0d-dd76da1f02a5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schemas.microsoft.com/office/2006/metadata/properties"/>
    <ds:schemaRef ds:uri="http://www.w3.org/XML/1998/namespace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Плакат с инфографикой об образовании</Template>
  <TotalTime>1693</TotalTime>
  <Words>34</Words>
  <Application>Microsoft Office PowerPoint</Application>
  <PresentationFormat>Произвольный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10" baseType="lpstr">
      <vt:lpstr>Arial</vt:lpstr>
      <vt:lpstr>Batang</vt:lpstr>
      <vt:lpstr>Calibri</vt:lpstr>
      <vt:lpstr>Comic Sans MS</vt:lpstr>
      <vt:lpstr>Mistral</vt:lpstr>
      <vt:lpstr>Segoe UI Emoji</vt:lpstr>
      <vt:lpstr>Segoe UI Light</vt:lpstr>
      <vt:lpstr>Segoe UI Semilight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Агеева Полина Кирилловна</dc:creator>
  <cp:lastModifiedBy>varvarasi1 varvarasi1</cp:lastModifiedBy>
  <cp:revision>35</cp:revision>
  <dcterms:created xsi:type="dcterms:W3CDTF">2023-09-20T11:59:59Z</dcterms:created>
  <dcterms:modified xsi:type="dcterms:W3CDTF">2023-09-26T18:00:58Z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