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559" r:id="rId1"/>
  </p:sldMasterIdLst>
  <p:notesMasterIdLst>
    <p:notesMasterId r:id="rId28"/>
  </p:notesMasterIdLst>
  <p:handoutMasterIdLst>
    <p:handoutMasterId r:id="rId29"/>
  </p:handoutMasterIdLst>
  <p:sldIdLst>
    <p:sldId id="447" r:id="rId2"/>
    <p:sldId id="449" r:id="rId3"/>
    <p:sldId id="483" r:id="rId4"/>
    <p:sldId id="450" r:id="rId5"/>
    <p:sldId id="452" r:id="rId6"/>
    <p:sldId id="451" r:id="rId7"/>
    <p:sldId id="456" r:id="rId8"/>
    <p:sldId id="467" r:id="rId9"/>
    <p:sldId id="458" r:id="rId10"/>
    <p:sldId id="468" r:id="rId11"/>
    <p:sldId id="472" r:id="rId12"/>
    <p:sldId id="471" r:id="rId13"/>
    <p:sldId id="484" r:id="rId14"/>
    <p:sldId id="489" r:id="rId15"/>
    <p:sldId id="488" r:id="rId16"/>
    <p:sldId id="490" r:id="rId17"/>
    <p:sldId id="491" r:id="rId18"/>
    <p:sldId id="493" r:id="rId19"/>
    <p:sldId id="487" r:id="rId20"/>
    <p:sldId id="494" r:id="rId21"/>
    <p:sldId id="499" r:id="rId22"/>
    <p:sldId id="500" r:id="rId23"/>
    <p:sldId id="501" r:id="rId24"/>
    <p:sldId id="496" r:id="rId25"/>
    <p:sldId id="497" r:id="rId26"/>
    <p:sldId id="498" r:id="rId27"/>
  </p:sldIdLst>
  <p:sldSz cx="9144000" cy="6858000" type="screen4x3"/>
  <p:notesSz cx="9926638" cy="6797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5895"/>
    <a:srgbClr val="000099"/>
    <a:srgbClr val="FFE89F"/>
    <a:srgbClr val="FFDC6D"/>
    <a:srgbClr val="53B5FF"/>
    <a:srgbClr val="9FD6FF"/>
    <a:srgbClr val="FFEEB9"/>
    <a:srgbClr val="C9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39" autoAdjust="0"/>
    <p:restoredTop sz="61082" autoAdjust="0"/>
  </p:normalViewPr>
  <p:slideViewPr>
    <p:cSldViewPr snapToGrid="0">
      <p:cViewPr varScale="1">
        <p:scale>
          <a:sx n="44" d="100"/>
          <a:sy n="44" d="100"/>
        </p:scale>
        <p:origin x="-100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200" d="100"/>
        <a:sy n="200" d="100"/>
      </p:scale>
      <p:origin x="0" y="6144"/>
    </p:cViewPr>
  </p:sorterViewPr>
  <p:notesViewPr>
    <p:cSldViewPr snapToGrid="0">
      <p:cViewPr varScale="1">
        <p:scale>
          <a:sx n="76" d="100"/>
          <a:sy n="76" d="100"/>
        </p:scale>
        <p:origin x="-1596" y="-90"/>
      </p:cViewPr>
      <p:guideLst>
        <p:guide orient="horz" pos="2142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7C12616-1DC5-441A-9842-59F5861C60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8484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5662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7388"/>
            <a:ext cx="7942262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8FE0702-133F-4E99-B133-7591EBB33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20185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E809CB9-1BFC-4DE1-8DD2-D1A1431FCDAD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 eaLnBrk="1" hangingPunct="1">
              <a:buFontTx/>
              <a:buAutoNum type="arabicPeriod"/>
              <a:defRPr/>
            </a:pPr>
            <a:r>
              <a:rPr lang="ru-RU" dirty="0" smtClean="0"/>
              <a:t>Базовые пространственные данные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цифровая топографическая карта Томской области (Департамент архитектуры и градостроительства ТО 1:100000)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административно-территориальное устройство (где взяли ???)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FF0000"/>
                </a:solidFill>
              </a:rPr>
              <a:t>границы населенных пунктов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FF0000"/>
                </a:solidFill>
              </a:rPr>
              <a:t>объекты транспортной инфраструктуры (автомобильные и железные дороги) </a:t>
            </a:r>
            <a:r>
              <a:rPr lang="ru-RU" dirty="0" smtClean="0"/>
              <a:t>(Департамент архитектуры и градостроительства ТО 1:100000)</a:t>
            </a:r>
            <a:endParaRPr lang="ru-RU" dirty="0" smtClean="0">
              <a:solidFill>
                <a:srgbClr val="FF0000"/>
              </a:solidFill>
            </a:endParaRPr>
          </a:p>
          <a:p>
            <a:pPr algn="just" eaLnBrk="1" hangingPunct="1">
              <a:defRPr/>
            </a:pPr>
            <a:r>
              <a:rPr lang="ru-RU" dirty="0" smtClean="0"/>
              <a:t>2. Тематические пространственные данные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природно-ресурсный потенциал и охрана окружающей среды (Департамент природных ресурсов)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схемы территориального планирования Томской области (Департамент архитектуры и градостроительства ТО)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сведения ИСОГД г. Томска (Интегрированная автоматизированная информационная система обеспечения градостроительной деятельности)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сельскохозяйственные угодья и поля производственных сельскохозяйственных предприятий (Департамент по социально-экономическому развитию села Томской области)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многофункциональные центры Томской области (Департамент развития информационного общества ТО)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центры общественного доступа Томской области (Департамент развития информационного общества ТО)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ru-RU" dirty="0" smtClean="0"/>
          </a:p>
          <a:p>
            <a:pPr algn="just" eaLnBrk="1" hangingPunct="1">
              <a:defRPr/>
            </a:pPr>
            <a:r>
              <a:rPr lang="ru-RU" dirty="0" smtClean="0"/>
              <a:t>3. Аналитические данные:</a:t>
            </a:r>
            <a:endParaRPr lang="ru-RU" b="1" dirty="0" smtClean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паспорта муниципальных образований (предоставила Администрация ТО)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данные </a:t>
            </a:r>
            <a:r>
              <a:rPr lang="ru-RU" dirty="0" err="1" smtClean="0"/>
              <a:t>Томскстата</a:t>
            </a:r>
            <a:r>
              <a:rPr lang="ru-RU" dirty="0" smtClean="0"/>
              <a:t> (</a:t>
            </a:r>
            <a:r>
              <a:rPr lang="ru-RU" dirty="0" err="1" smtClean="0"/>
              <a:t>Томскстат</a:t>
            </a:r>
            <a:r>
              <a:rPr lang="ru-RU" dirty="0" smtClean="0"/>
              <a:t>)</a:t>
            </a:r>
            <a:endParaRPr lang="en-US" dirty="0" smtClean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данные о лесных пожарах (Департамент лесного хозяйства)</a:t>
            </a:r>
            <a:endParaRPr lang="en-US" dirty="0" smtClean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данные о нарушении скоростного режима пассажирским транспортом (Муниципальное бюджетное учреждение Города Томска «Центр организации и контроля пассажироперевозок»)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dirty="0" err="1" smtClean="0"/>
              <a:t>Результататы</a:t>
            </a:r>
            <a:r>
              <a:rPr lang="ru-RU" dirty="0" smtClean="0"/>
              <a:t> финансового и социально-экономического анализа из ИАС «Ситуационный центр Томской области» в ТИС Томской области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ru-RU" dirty="0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C8CF620-8D50-4F62-A3E0-72963234C791}" type="slidenum">
              <a:rPr lang="ru-RU" altLang="ru-RU" smtClean="0">
                <a:latin typeface="Arial" charset="0"/>
              </a:rPr>
              <a:pPr/>
              <a:t>11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  <a:p>
            <a:endParaRPr lang="ru-RU" altLang="ru-RU" smtClean="0"/>
          </a:p>
          <a:p>
            <a:r>
              <a:rPr lang="ru-RU" altLang="ru-RU" smtClean="0"/>
              <a:t>Тематическая группа «Росреестр» включает один набор карт, который состоит из одного слоя – «Кадастровое деление РФ». Источник информации - Публичная кадастровая карта http://maps.rosreestr.ru/ </a:t>
            </a:r>
          </a:p>
          <a:p>
            <a:endParaRPr lang="ru-RU" alt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8360FA8-C3F9-4ACE-B281-27806234C939}" type="slidenum">
              <a:rPr lang="ru-RU" altLang="ru-RU" smtClean="0">
                <a:latin typeface="Arial" charset="0"/>
              </a:rPr>
              <a:pPr/>
              <a:t>12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Раздел Панели отображает аналитические и справочные данные.</a:t>
            </a:r>
          </a:p>
          <a:p>
            <a:r>
              <a:rPr lang="ru-RU" altLang="ru-RU" smtClean="0"/>
              <a:t>На данном слайде отображены аналитические и справочные данные объекта мониторинга Томская область</a:t>
            </a:r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29A631B-5D5A-42E8-9119-AD33D3FFA05E}" type="slidenum">
              <a:rPr lang="ru-RU" altLang="ru-RU" smtClean="0">
                <a:latin typeface="Arial" charset="0"/>
              </a:rPr>
              <a:pPr/>
              <a:t>13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Раздел Карта отображает тематические пространственные данные</a:t>
            </a:r>
          </a:p>
          <a:p>
            <a:r>
              <a:rPr lang="ru-RU" altLang="ru-RU" smtClean="0"/>
              <a:t>На данном слайде отображены оперативные данные о лесных пожарах и их расположение относительно ООПТ(особо охраняемых природных территрий) Томской области и города Томска</a:t>
            </a:r>
          </a:p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29DEA4-D252-4EB8-95D6-1595736A4AD3}" type="slidenum">
              <a:rPr lang="ru-RU" altLang="ru-RU" smtClean="0">
                <a:latin typeface="Arial" charset="0"/>
              </a:rPr>
              <a:pPr/>
              <a:t>14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На данном слайде отображено кадастровое деление РФ</a:t>
            </a:r>
          </a:p>
          <a:p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8BCEAE5-A70E-44BE-8F59-66CA35F9049D}" type="slidenum">
              <a:rPr lang="ru-RU" altLang="ru-RU" smtClean="0">
                <a:latin typeface="Arial" charset="0"/>
              </a:rPr>
              <a:pPr/>
              <a:t>15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На данном слайде отображены границы территорий, подверженных риску возникновения ЧС природного и техногенного характера</a:t>
            </a:r>
          </a:p>
          <a:p>
            <a:endParaRPr lang="ru-RU" alt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AB7EF8-4F59-4F26-9C58-29526CED03CA}" type="slidenum">
              <a:rPr lang="ru-RU" altLang="ru-RU" smtClean="0">
                <a:latin typeface="Arial" charset="0"/>
              </a:rPr>
              <a:pPr/>
              <a:t>16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На данном слайде отображено превышение скорости городским пассажирским транспортом за последние сутки для порогового значения 40кмч</a:t>
            </a:r>
          </a:p>
          <a:p>
            <a:endParaRPr lang="ru-RU" alt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F7D61DA-C525-4F31-8C1E-91D5FC25E799}" type="slidenum">
              <a:rPr lang="ru-RU" altLang="ru-RU" smtClean="0">
                <a:latin typeface="Arial" charset="0"/>
              </a:rPr>
              <a:pPr/>
              <a:t>17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На данном слайде показано отображение данных по Сельскохозяйственным угодьям Томской области</a:t>
            </a:r>
          </a:p>
          <a:p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19B6798-A5B6-498D-8C7B-B3DE7749DB3F}" type="slidenum">
              <a:rPr lang="ru-RU" altLang="ru-RU" smtClean="0">
                <a:latin typeface="Arial" charset="0"/>
              </a:rPr>
              <a:pPr/>
              <a:t>18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Раздел Схема отображает аналитические пространственные данные</a:t>
            </a:r>
          </a:p>
          <a:p>
            <a:r>
              <a:rPr lang="ru-RU" altLang="ru-RU" smtClean="0"/>
              <a:t>На данном слайде показана Доля детей в возрасте 1 - 6 лет, состоящих на учете для определения в муниципальные дошкольные образовательные учреждения, в общей численности детей в возрасте 1 - 6 лет</a:t>
            </a:r>
          </a:p>
          <a:p>
            <a:r>
              <a:rPr lang="ru-RU" altLang="ru-RU" smtClean="0"/>
              <a:t>Например можно создать аналитику по количеству пожаров, их площади, затратам на тушение.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420F6A8-3F5A-4BB6-B3D8-1F5715BEC64A}" type="slidenum">
              <a:rPr lang="ru-RU" altLang="ru-RU" smtClean="0">
                <a:latin typeface="Arial" charset="0"/>
              </a:rPr>
              <a:pPr/>
              <a:t>19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Раздел Аналитика отображает аналитические данные</a:t>
            </a:r>
          </a:p>
          <a:p>
            <a:r>
              <a:rPr lang="ru-RU" altLang="ru-RU" smtClean="0"/>
              <a:t>На данном слайде показан список доступных аналитических материалов </a:t>
            </a:r>
          </a:p>
          <a:p>
            <a:r>
              <a:rPr lang="ru-RU" altLang="ru-RU" smtClean="0"/>
              <a:t>И открыт полученный из Региональной системы мониторинга лесопожарной обстановки «Ясень» отчёт «Анализ деятельности лесничеств по тушению лесных пожаров»</a:t>
            </a:r>
          </a:p>
          <a:p>
            <a:endParaRPr lang="ru-RU" alt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6DF85A3-CBC4-42D0-B64F-40BAF102505C}" type="slidenum">
              <a:rPr lang="ru-RU" altLang="ru-RU" smtClean="0">
                <a:latin typeface="Arial" charset="0"/>
              </a:rPr>
              <a:pPr/>
              <a:t>20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16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Территориальная информационная система - комплексная автоматизированная система на основе взаимодействия информационных ресурсов органов государственной исполнительной власти, органов местного самоуправления и негосударственных учреждений, для информационного и аналитического обеспечения задач управления регионом.</a:t>
            </a:r>
          </a:p>
          <a:p>
            <a:r>
              <a:rPr lang="ru-RU" sz="16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Другими словами, это система, объединяющая все существующие в субъекте Российской федерации массивы информации из различных тематических блоков как в информационных системах, так и вне их, и позволяющая проводить мониторинг, анализ информации, моделирование ситуаций, прогнозирование событий. </a:t>
            </a:r>
          </a:p>
          <a:p>
            <a:endParaRPr lang="ru-RU" altLang="ru-RU" sz="1600" b="0" dirty="0" smtClean="0"/>
          </a:p>
          <a:p>
            <a:r>
              <a:rPr lang="ru-RU" altLang="ru-RU" sz="1600" b="0" dirty="0" smtClean="0"/>
              <a:t>Информационные системы подают данные в автоматическом режиме в соответствии с паспортом электронного сервиса.</a:t>
            </a:r>
          </a:p>
          <a:p>
            <a:r>
              <a:rPr lang="ru-RU" altLang="ru-RU" sz="1600" b="0" dirty="0" smtClean="0"/>
              <a:t>Массивы информации (электронные таблицы, показатели, бумажные отчёты, …) подаются в ТИС ТО в ручном режиме, операторами в соответствии с регламентом и форматом описанном в нормативной документации соответствующего ОГВ, ОМСУ либо НУ .</a:t>
            </a: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4CB5D3-4D43-4406-B9CD-F6BD96AADBB1}" type="slidenum">
              <a:rPr lang="ru-RU" altLang="ru-RU" smtClean="0">
                <a:latin typeface="Arial" charset="0"/>
              </a:rPr>
              <a:pPr/>
              <a:t>2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Помимо формальных целей публичного доступа – выполнение 8-ФЗ «Об обеспечении доступа к информации о деятельности государственных органов и органов местного самоуправления» и 583 постановления Правительства РФ «Об обеспечении доступа к общедоступной информации о деятельности государственных органов и органов местного самоуправления в информационно-телекоммуникационной сети «Интернет» в форме открытых данных», система позволяет: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улучшить качество жизни населения и условия для ведения бизнеса за счет обеспечения доступа к необходимой информации;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обеспечить органы власти всей полнотой информации за счет поступления данных от населения;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повысить имидж власти за счет вовлечения населения в процесс управления регионом.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Как все это обеспечить, какие есть способы взаимодействия? Т.к. многие под словом доступ понимают только получение информации – а таким путем мы добьемся только первой цели, я специально использую слово взаимодействие, чтобы показать, что нужен двусторонний обмен данными, чтобы добиться всех указанных целей.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E0702-133F-4E99-B133-7591EBB33E24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8010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Первый способ - Доступ к аналитической и справочной информации о деятельности ОГВ и ОМСУ.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E0702-133F-4E99-B133-7591EBB33E24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3283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Второй способ - Доступ к общедоступным пространственным данным, т.е. слоям электронной карты.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Естественно, вся информация в системе – и аналитическая, и пространственная, и даже справочная, делится на 2 вида: закрытая и публичная. Уровень доступа определяется законодательством и устанавливается оператором системы.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E0702-133F-4E99-B133-7591EBB33E24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4066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Решение общественно значимых </a:t>
            </a:r>
            <a:r>
              <a:rPr lang="ru-RU" altLang="ru-RU" dirty="0" smtClean="0"/>
              <a:t>задач </a:t>
            </a:r>
            <a:r>
              <a:rPr lang="ru-RU" altLang="ru-RU" dirty="0" smtClean="0"/>
              <a:t>силами </a:t>
            </a:r>
            <a:r>
              <a:rPr lang="ru-RU" altLang="ru-RU" dirty="0" smtClean="0"/>
              <a:t>добровольцев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 последний способ – это уже не просто доступ, а именно взаимодействие: ввод пространственных данных населением по принципу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краудсорсинга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Краудсорсинг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(англ.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crowdsourcing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crowd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– «толпа»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sourcing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– «использование ресурсов») – передача некоторых производственных функций неопределённому кругу лиц, решение общественно значимых задач силами добровольцев, с помощью информационных технологий.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Краудсорсинг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сейчас активно развивается в качестве модели для решения любого вида проблем и задач, стоящих как перед бизнесом, так и перед государством и обществом в целом. Самый крупный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краудсорсинговый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проект по охвату и созданным данным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OpenStreetMap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¬– карта мира, создаваемая добровольцами.</a:t>
            </a:r>
          </a:p>
          <a:p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EED762D-CED5-4A0F-AA5C-DDAC1A29E362}" type="slidenum">
              <a:rPr lang="ru-RU" altLang="ru-RU" smtClean="0">
                <a:latin typeface="Arial" charset="0"/>
              </a:rPr>
              <a:pPr/>
              <a:t>24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Краудсорсинг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позволяет мобилизовать активную часть общества для решения общественных и политических задач. Это повышает эффективность работы органов государственной власти за счёт обратной связи с гражданами. Многие проблемы могут быть решены намного быстрее, если жители будут иметь возможность указать власти на них. В ответ важен отклик власти на подаваемые сигналы, иначе у населения не будет мотивации в дальнейшем сотрудничестве.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Итак,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краудсорсинг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можно использовать для контроля в следующих областях: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Tahoma" pitchFamily="34" charset="0"/>
              </a:rPr>
              <a:t>Экология: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незаконные вырубки леса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места техногенных аварий (разливы нефти)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незаконные свалки мусора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Tahoma" pitchFamily="34" charset="0"/>
              </a:rPr>
              <a:t>Угрозы жизни и здоровью граждан: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угрозы пожаров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угрозы затопления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бродячие животные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Tahoma" pitchFamily="34" charset="0"/>
              </a:rPr>
              <a:t>Землепользование и застройки: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нарушение землепользования (захват земель общего пользования)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нарушение застройки (нарушение требований к этажности)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Tahoma" pitchFamily="34" charset="0"/>
              </a:rPr>
              <a:t>Транспорт и дороги: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необходимость в пешеходном переходе, светофоре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плохое состояние дорожного полотна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некачественный ремонт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необходимость очистки ливневой канализации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плохая уборка снега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 smtClean="0">
                <a:solidFill>
                  <a:schemeClr val="tx1"/>
                </a:solidFill>
                <a:latin typeface="Tahoma" pitchFamily="34" charset="0"/>
              </a:rPr>
              <a:t>нарушение правил дорожного движения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 самом деле это лишь малая часть информации, которую население может доводить до органов власти, облегчая им задачу по выявлению данных ситуаций.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E0702-133F-4E99-B133-7591EBB33E24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9404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Заключение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заключение хотелось бы отметить, почему именно подобная комплексная система важна для открытости власти? Во-1, каждую отдельно взятую ведомственную систему сложно будет вывести на уровень публичного доступа по техническим, организационным и финансовым причинам. А во-2, интеграция множества систем в единое целое и наличие единого способа для получения всевозможных данных дает мощнейший синергетический эффект, переоценить который невозможно.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E0702-133F-4E99-B133-7591EBB33E24}" type="slidenum">
              <a:rPr lang="ru-RU" altLang="ru-RU" smtClean="0"/>
              <a:pPr>
                <a:defRPr/>
              </a:pPr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231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Другими словами, это система, объединяющая все существующие в субъекте Российской федерации массивы информации из различных тематических блоков как в информационных системах, так и вне их, и позволяющая проводить мониторинг, анализ информации, моделирование ситуаций, прогнозирование событий.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E0702-133F-4E99-B133-7591EBB33E24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5976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1200"/>
              </a:spcBef>
              <a:buFontTx/>
              <a:buChar char="•"/>
            </a:pPr>
            <a:r>
              <a:rPr lang="ru-RU" altLang="ru-RU" smtClean="0"/>
              <a:t>Повышение эффективности управления социально-экономическим развитием Томской области</a:t>
            </a:r>
          </a:p>
          <a:p>
            <a:pPr eaLnBrk="1" hangingPunct="1">
              <a:spcBef>
                <a:spcPts val="1200"/>
              </a:spcBef>
            </a:pPr>
            <a:endParaRPr lang="ru-RU" altLang="ru-RU" smtClean="0"/>
          </a:p>
          <a:p>
            <a:pPr eaLnBrk="1" hangingPunct="1">
              <a:spcBef>
                <a:spcPts val="1200"/>
              </a:spcBef>
              <a:buFontTx/>
              <a:buChar char="•"/>
            </a:pPr>
            <a:r>
              <a:rPr lang="ru-RU" altLang="ru-RU" smtClean="0"/>
              <a:t>Улучшение взаимодействия органов власти всех уровней</a:t>
            </a:r>
          </a:p>
          <a:p>
            <a:pPr eaLnBrk="1" hangingPunct="1">
              <a:spcBef>
                <a:spcPts val="1200"/>
              </a:spcBef>
            </a:pPr>
            <a:endParaRPr lang="ru-RU" altLang="ru-RU" smtClean="0"/>
          </a:p>
          <a:p>
            <a:pPr eaLnBrk="1" hangingPunct="1">
              <a:spcBef>
                <a:spcPts val="1200"/>
              </a:spcBef>
              <a:buFontTx/>
              <a:buChar char="•"/>
            </a:pPr>
            <a:r>
              <a:rPr lang="ru-RU" altLang="ru-RU" smtClean="0"/>
              <a:t>Внедрение принципов открытости и доступности информации, формирование системы Открытого правительства, публикация открытых данных</a:t>
            </a:r>
          </a:p>
          <a:p>
            <a:pPr eaLnBrk="1" hangingPunct="1">
              <a:spcBef>
                <a:spcPts val="1200"/>
              </a:spcBef>
              <a:buFontTx/>
              <a:buChar char="•"/>
            </a:pPr>
            <a:endParaRPr lang="ru-RU" altLang="ru-RU" smtClean="0"/>
          </a:p>
          <a:p>
            <a:pPr eaLnBrk="1" hangingPunct="1">
              <a:spcBef>
                <a:spcPts val="1200"/>
              </a:spcBef>
              <a:buFontTx/>
              <a:buChar char="•"/>
            </a:pPr>
            <a:r>
              <a:rPr lang="ru-RU" altLang="ru-RU" smtClean="0"/>
              <a:t>Создание условий для развития информационно-телекоммуникационной инфраструктуры, отвечающей современным требованиям и обеспечивающей удовлетворение потребности населения и организаций в информации</a:t>
            </a:r>
          </a:p>
          <a:p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40A75AB-389B-4257-A412-4F8EE13B5E64}" type="slidenum">
              <a:rPr lang="ru-RU" altLang="ru-RU" smtClean="0">
                <a:latin typeface="Arial" charset="0"/>
              </a:rPr>
              <a:pPr/>
              <a:t>4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dirty="0" smtClean="0"/>
              <a:t>Информационное и аналитическое обеспечение решения задач мониторинга, анализа и контроля: </a:t>
            </a:r>
          </a:p>
          <a:p>
            <a:pPr marL="742950" lvl="1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процессов предоставления информации и услуг гражданам и организациям, происходящих в реальном секторе экономики области, финансово-банковской и социальной сферах;</a:t>
            </a:r>
          </a:p>
          <a:p>
            <a:pPr marL="742950" lvl="1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планирования и прогнозирования социально-экономического развития муниципальных образований и области в целом;</a:t>
            </a:r>
          </a:p>
          <a:p>
            <a:pPr marL="742950" lvl="1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хода реализации программ и проектов по основным направлениям деятельности Администрации Томской области;</a:t>
            </a:r>
          </a:p>
          <a:p>
            <a:pPr marL="742950" lvl="1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реализации мероприятий по оздоровлению экономики области;</a:t>
            </a:r>
          </a:p>
          <a:p>
            <a:pPr marL="742950" lvl="1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эффективности деятельности ОГВ и ОМСУ.</a:t>
            </a:r>
          </a:p>
          <a:p>
            <a:pPr lvl="1" eaLnBrk="1" hangingPunct="1">
              <a:defRPr/>
            </a:pPr>
            <a:endParaRPr lang="ru-RU" dirty="0" smtClean="0"/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ru-RU" dirty="0" smtClean="0"/>
              <a:t>Информационная и аналитическая поддержка принятия управленческих решений, в том числе связанных с развитием базовых секторов экономики и социальной сферы Томской области.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B4BC36B-4C79-41C3-A16F-5AA2A22D46E3}" type="slidenum">
              <a:rPr lang="ru-RU" altLang="ru-RU" smtClean="0">
                <a:latin typeface="Arial" charset="0"/>
              </a:rPr>
              <a:pPr/>
              <a:t>5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 typeface="Times New Roman" pitchFamily="18" charset="0"/>
              <a:buAutoNum type="arabicPeriod" startAt="4"/>
            </a:pPr>
            <a:r>
              <a:rPr lang="ru-RU" altLang="ru-RU" sz="1200" dirty="0" smtClean="0">
                <a:solidFill>
                  <a:schemeClr val="tx1"/>
                </a:solidFill>
                <a:latin typeface="Tahoma" pitchFamily="34" charset="0"/>
              </a:rPr>
              <a:t>Обеспечение эффективного межведомственного и межмуниципального информационного обмена</a:t>
            </a:r>
          </a:p>
          <a:p>
            <a:pPr eaLnBrk="1" hangingPunct="1">
              <a:spcBef>
                <a:spcPct val="0"/>
              </a:spcBef>
              <a:buFont typeface="Times New Roman" pitchFamily="18" charset="0"/>
              <a:buAutoNum type="arabicPeriod" startAt="4"/>
            </a:pPr>
            <a:endParaRPr lang="ru-RU" altLang="ru-RU" sz="1200" dirty="0" smtClean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 typeface="Times New Roman" pitchFamily="18" charset="0"/>
              <a:buAutoNum type="arabicPeriod" startAt="4"/>
            </a:pPr>
            <a:r>
              <a:rPr lang="ru-RU" altLang="ru-RU" sz="1200" dirty="0" smtClean="0">
                <a:solidFill>
                  <a:schemeClr val="tx1"/>
                </a:solidFill>
                <a:latin typeface="Tahoma" pitchFamily="34" charset="0"/>
              </a:rPr>
              <a:t>Обеспечение доступа к информации о деятельности ОГВ и ОМСУ</a:t>
            </a:r>
          </a:p>
          <a:p>
            <a:pPr eaLnBrk="1" hangingPunct="1">
              <a:spcBef>
                <a:spcPct val="0"/>
              </a:spcBef>
              <a:buFont typeface="Times New Roman" pitchFamily="18" charset="0"/>
              <a:buAutoNum type="arabicPeriod" startAt="4"/>
            </a:pPr>
            <a:endParaRPr lang="ru-RU" altLang="ru-RU" sz="1200" dirty="0" smtClean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 typeface="Times New Roman" pitchFamily="18" charset="0"/>
              <a:buAutoNum type="arabicPeriod" startAt="4"/>
            </a:pPr>
            <a:r>
              <a:rPr lang="ru-RU" altLang="ru-RU" sz="1200" dirty="0" smtClean="0">
                <a:solidFill>
                  <a:schemeClr val="tx1"/>
                </a:solidFill>
                <a:latin typeface="Tahoma" pitchFamily="34" charset="0"/>
              </a:rPr>
              <a:t>Обеспечение доступа к информации в формате открытых данных</a:t>
            </a:r>
          </a:p>
          <a:p>
            <a:pPr eaLnBrk="1" hangingPunct="1">
              <a:spcBef>
                <a:spcPct val="0"/>
              </a:spcBef>
              <a:buFont typeface="Times New Roman" pitchFamily="18" charset="0"/>
              <a:buAutoNum type="arabicPeriod" startAt="4"/>
            </a:pPr>
            <a:endParaRPr lang="ru-RU" altLang="ru-RU" sz="1200" dirty="0" smtClean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 typeface="Times New Roman" pitchFamily="18" charset="0"/>
              <a:buAutoNum type="arabicPeriod" startAt="4"/>
            </a:pPr>
            <a:r>
              <a:rPr lang="ru-RU" altLang="ru-RU" sz="1200" dirty="0" smtClean="0">
                <a:solidFill>
                  <a:schemeClr val="tx1"/>
                </a:solidFill>
                <a:latin typeface="Tahoma" pitchFamily="34" charset="0"/>
              </a:rPr>
              <a:t>Решение задач, связанных с накоплением</a:t>
            </a:r>
            <a:r>
              <a:rPr lang="en-US" altLang="ru-RU" sz="1200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altLang="ru-RU" sz="1200" dirty="0" smtClean="0">
                <a:solidFill>
                  <a:schemeClr val="tx1"/>
                </a:solidFill>
                <a:latin typeface="Tahoma" pitchFamily="34" charset="0"/>
              </a:rPr>
              <a:t>и обработкой информации, в том числе интеграции баз данных, и комплексным представлением информации о базовых секторах экономики и социальной сферы на единой программно-технологической и организационно-правовой основе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E0702-133F-4E99-B133-7591EBB33E24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0368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хотелось бы отдельно остановиться еще на одной работе – это обследование состояния информатизации органов власти. Дело в том, что впервые выполнены такой гигантский объем работ, позволяющий судить об информационных ресурсах Томской области, которые в том числе будут являться незаменимой основой для наполнения ТИС сведениями из органов власти.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Обследование, охватившее 54 органа государственной власти Томской области, выполнялось в 2 этапа.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 первом, заочном этапе, была разработана анкета, для указания сведений об информационных системах, массивах информации в информационных системах и вне их, потребностей в получении информации и других сведений, необходимых для обеспечения взаимодействия с ТИС.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Анкета была направлена всем опрашиваемым подразделениям от имени Департамента развития информационного общества.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Итоги заочного обследования показали невысокую степень заполнения разделов анкеты, в частности 14 органов власти указали на отсутствие предметов обследования, 2 – вообще не подали анкету.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Несмотря на это, получено немалое количество сведений об информационных системах, данных в них, массивах информации. Однако данная информация нуждалась в уточнении и детализации.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Был сделан вывод о необходимости второго, очного этапа обследования.	Каждый орган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госвласти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посещали 2 или 3 наших сотрудника, вживую общались со специалистами, и заполняли протокол обследования, содержащий большое количества сведений об информатизации соответствующего подразделения.									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Данный этап прошел более результативно, выявлено большое количество информационных систем и массивов информации, потребность в получении разного вида информации.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 итогам обследования разработан отчет об обследовании более чем на 500 страницах, в котором в том числе даны рекомендации о необходимости дальнейшего детального изучения выявленных информационных систем с целью их подключения к ТИС, а также о разработке необходимой подразделениям функциональности либо в составе ТИС, либо в виде отдельных ведомственных информационных систем.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 этап, не предоставили анкеты: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Комитет по мобилизационной подготовке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Отдел по документальной связи и режиму Администрации Томской области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 этап, отказано в обследовании: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Департамент экономики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Департамент государственной гражданской службы (есть анкета)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Комитет по мобилизационной подготовке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Финансово-хозяйственное управление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Ключевой тематический блок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Количество ИС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Инвестиции и имущественные отношения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7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Наука, образование и инновации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6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Промышленность, транспорт и ТЭК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АПК и природопользование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15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Строительство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Финансы и экономика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Социальная политика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15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Безопасность региона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0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Другие тематики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ИТОГО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55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E0702-133F-4E99-B133-7591EBB33E24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3603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spcAft>
                <a:spcPts val="800"/>
              </a:spcAft>
            </a:pPr>
            <a:r>
              <a:rPr lang="ru-RU" altLang="ru-RU" b="1" smtClean="0"/>
              <a:t>Уровень обеспечивающих систем </a:t>
            </a:r>
            <a:r>
              <a:rPr lang="ru-RU" altLang="ru-RU" smtClean="0"/>
              <a:t>– включает</a:t>
            </a:r>
            <a:r>
              <a:rPr lang="en-US" altLang="ru-RU" smtClean="0"/>
              <a:t> </a:t>
            </a:r>
            <a:r>
              <a:rPr lang="ru-RU" altLang="ru-RU" smtClean="0"/>
              <a:t>информационные системы регионального и федерального уровня, способные обмениваться информацией с ТИС в автоматическом режиме в соответствии с разработанными техническими требованиями</a:t>
            </a:r>
          </a:p>
          <a:p>
            <a:pPr algn="just" eaLnBrk="1" hangingPunct="1">
              <a:spcAft>
                <a:spcPts val="800"/>
              </a:spcAft>
            </a:pPr>
            <a:endParaRPr lang="ru-RU" altLang="ru-RU" smtClean="0"/>
          </a:p>
          <a:p>
            <a:pPr algn="just" eaLnBrk="1" hangingPunct="1">
              <a:spcAft>
                <a:spcPts val="800"/>
              </a:spcAft>
            </a:pPr>
            <a:r>
              <a:rPr lang="ru-RU" altLang="ru-RU" b="1" smtClean="0"/>
              <a:t>Уровень сбора данных </a:t>
            </a:r>
            <a:r>
              <a:rPr lang="ru-RU" altLang="ru-RU" smtClean="0"/>
              <a:t>– сбор статистической и оперативной информации из обеспечивающих систем посредством интеграционной шины данных</a:t>
            </a:r>
          </a:p>
          <a:p>
            <a:pPr algn="just" eaLnBrk="1" hangingPunct="1">
              <a:spcAft>
                <a:spcPts val="800"/>
              </a:spcAft>
            </a:pPr>
            <a:endParaRPr lang="ru-RU" altLang="ru-RU" smtClean="0"/>
          </a:p>
          <a:p>
            <a:pPr algn="just" eaLnBrk="1" hangingPunct="1">
              <a:spcAft>
                <a:spcPts val="800"/>
              </a:spcAft>
            </a:pPr>
            <a:r>
              <a:rPr lang="ru-RU" altLang="ru-RU" b="1" smtClean="0"/>
              <a:t>Уровень централизованного хранения  данных</a:t>
            </a:r>
            <a:r>
              <a:rPr lang="en-US" altLang="ru-RU" b="1" smtClean="0"/>
              <a:t> </a:t>
            </a:r>
            <a:r>
              <a:rPr lang="en-US" altLang="ru-RU" smtClean="0"/>
              <a:t>– </a:t>
            </a:r>
            <a:r>
              <a:rPr lang="ru-RU" altLang="ru-RU" smtClean="0"/>
              <a:t>хранилище геоданных, метаданных, аналитических данных</a:t>
            </a:r>
          </a:p>
          <a:p>
            <a:pPr algn="just" eaLnBrk="1" hangingPunct="1">
              <a:spcAft>
                <a:spcPts val="800"/>
              </a:spcAft>
            </a:pPr>
            <a:endParaRPr lang="ru-RU" altLang="ru-RU" smtClean="0"/>
          </a:p>
          <a:p>
            <a:pPr algn="just" eaLnBrk="1" hangingPunct="1">
              <a:spcAft>
                <a:spcPts val="800"/>
              </a:spcAft>
            </a:pPr>
            <a:r>
              <a:rPr lang="ru-RU" altLang="ru-RU" b="1" smtClean="0"/>
              <a:t>Уровень аналитической обработки информации </a:t>
            </a:r>
            <a:r>
              <a:rPr lang="ru-RU" altLang="ru-RU" smtClean="0"/>
              <a:t>– ведение справочников, индикаторов, настройка моделей расчета, анализ и подготовка данных</a:t>
            </a:r>
          </a:p>
          <a:p>
            <a:pPr algn="just" eaLnBrk="1" hangingPunct="1">
              <a:spcAft>
                <a:spcPts val="800"/>
              </a:spcAft>
            </a:pPr>
            <a:endParaRPr lang="ru-RU" altLang="ru-RU" smtClean="0"/>
          </a:p>
          <a:p>
            <a:pPr algn="just" eaLnBrk="1" hangingPunct="1">
              <a:spcAft>
                <a:spcPts val="800"/>
              </a:spcAft>
            </a:pPr>
            <a:r>
              <a:rPr lang="ru-RU" altLang="ru-RU" b="1" smtClean="0"/>
              <a:t>Презентационный уровень </a:t>
            </a:r>
            <a:r>
              <a:rPr lang="ru-RU" altLang="ru-RU" smtClean="0"/>
              <a:t>– отображение данных пользователю на карте, в виде диаграмм, текста и т.п.</a:t>
            </a:r>
          </a:p>
          <a:p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AF79453-B2CC-4875-B26A-38499C38E6F6}" type="slidenum">
              <a:rPr lang="ru-RU" altLang="ru-RU" smtClean="0">
                <a:latin typeface="Arial" charset="0"/>
              </a:rPr>
              <a:pPr/>
              <a:t>8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Функциональная модель информационной и аналитической поддержки деятельности ОГВ ТО</a:t>
            </a:r>
          </a:p>
          <a:p>
            <a:r>
              <a:rPr lang="ru-RU" altLang="ru-RU" smtClean="0"/>
              <a:t>Представлена в виде дерева узлов</a:t>
            </a:r>
          </a:p>
          <a:p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6F0AB4F-450E-4061-9478-B91AE79638C3}" type="slidenum">
              <a:rPr lang="ru-RU" altLang="ru-RU" smtClean="0">
                <a:latin typeface="Arial" charset="0"/>
              </a:rPr>
              <a:pPr/>
              <a:t>10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7FBEB-C9A6-43AA-B8F3-11991215E987}" type="datetime1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C984A-C36C-488F-A0E9-13BFBCDBC2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6533497"/>
      </p:ext>
    </p:extLst>
  </p:cSld>
  <p:clrMapOvr>
    <a:masterClrMapping/>
  </p:clrMapOvr>
  <p:transition spd="slow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3CE91-751E-4C44-B6B8-4A7492D2E74E}" type="datetime1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CDA2A-71A6-4A08-917E-5067837505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8565050"/>
      </p:ext>
    </p:extLst>
  </p:cSld>
  <p:clrMapOvr>
    <a:masterClrMapping/>
  </p:clrMapOvr>
  <p:transition spd="slow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46BEF-DFA8-4F42-9AEF-D3B4F5194F10}" type="datetime1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2E40E-8E39-45D1-BA2F-9295FD448B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7714443"/>
      </p:ext>
    </p:extLst>
  </p:cSld>
  <p:clrMapOvr>
    <a:masterClrMapping/>
  </p:clrMapOvr>
  <p:transition spd="slow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C5E26-FA93-41B0-84B8-44EB03B1C91A}" type="datetime1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DA213-5AEB-4F0B-ABAE-FB08230292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2408510"/>
      </p:ext>
    </p:extLst>
  </p:cSld>
  <p:clrMapOvr>
    <a:masterClrMapping/>
  </p:clrMapOvr>
  <p:transition spd="slow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104B4-A406-4D2F-8D19-057FEA05026B}" type="datetime1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15B66-B232-4982-A23B-6C116D877F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8262808"/>
      </p:ext>
    </p:extLst>
  </p:cSld>
  <p:clrMapOvr>
    <a:masterClrMapping/>
  </p:clrMapOvr>
  <p:transition spd="slow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E2886-7B2B-448F-B917-4CCE15EC187D}" type="datetime1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4A514-6EFE-479F-BDBF-0E60C5CC97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7473470"/>
      </p:ext>
    </p:extLst>
  </p:cSld>
  <p:clrMapOvr>
    <a:masterClrMapping/>
  </p:clrMapOvr>
  <p:transition spd="slow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3DC50-10C6-4EFA-A6DE-3C0728B7E994}" type="datetime1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8F68E-5EAD-4F93-BF8F-FAFBE03C10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8313307"/>
      </p:ext>
    </p:extLst>
  </p:cSld>
  <p:clrMapOvr>
    <a:masterClrMapping/>
  </p:clrMapOvr>
  <p:transition spd="slow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A6CC5-684E-4762-8932-84B4315F36B2}" type="datetime1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85EB1-1668-4ECD-87D9-AF6F59B48F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9760567"/>
      </p:ext>
    </p:extLst>
  </p:cSld>
  <p:clrMapOvr>
    <a:masterClrMapping/>
  </p:clrMapOvr>
  <p:transition spd="slow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57CB0-64F4-4CEA-9490-96AA18BA46B2}" type="datetime1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8E5A1-BADB-4F2F-959F-7B8E9D99AB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5898993"/>
      </p:ext>
    </p:extLst>
  </p:cSld>
  <p:clrMapOvr>
    <a:masterClrMapping/>
  </p:clrMapOvr>
  <p:transition spd="slow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78A5A-BCDE-484D-8F08-B0106052CA0C}" type="datetime1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D9D51-6C8C-4074-B353-F14324A596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2353133"/>
      </p:ext>
    </p:extLst>
  </p:cSld>
  <p:clrMapOvr>
    <a:masterClrMapping/>
  </p:clrMapOvr>
  <p:transition spd="slow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4D8DA-F3EF-4505-8201-336192CD2270}" type="datetime1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7129B-F7F8-4DFE-BE9C-E7A5BD3671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2916844"/>
      </p:ext>
    </p:extLst>
  </p:cSld>
  <p:clrMapOvr>
    <a:masterClrMapping/>
  </p:clrMapOvr>
  <p:transition spd="slow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52567016-6B3A-4763-AA0F-927CA70F4C8F}" type="datetime1">
              <a:rPr lang="ru-RU"/>
              <a:pPr>
                <a:defRPr/>
              </a:pPr>
              <a:t>27.11.2014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9929901-6916-44ED-BD55-A9373156ED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82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</p:sldLayoutIdLst>
  <p:transition spd="slow" advTm="5000"/>
  <p:hf sldNum="0" hdr="0" ftr="0" dt="0"/>
  <p:txStyles>
    <p:titleStyle>
      <a:lvl1pPr algn="ctr" rtl="0" fontAlgn="base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A89D7F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A89D7F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A89D7F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A89D7F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A89D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2644775"/>
            <a:ext cx="91440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/>
          <a:lstStyle>
            <a:lvl1pPr marL="26988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  <a:cs typeface="Tahoma" pitchFamily="34" charset="0"/>
              </a:rPr>
              <a:t>Территориальная информационная система Томской области</a:t>
            </a:r>
          </a:p>
        </p:txBody>
      </p:sp>
      <p:pic>
        <p:nvPicPr>
          <p:cNvPr id="3075" name="Picture 5" descr="КЦ_ТП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5719763"/>
            <a:ext cx="12049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288925" y="5702300"/>
            <a:ext cx="70516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/>
          <a:lstStyle>
            <a:lvl1pPr marL="26988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484188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cs typeface="Tahoma" pitchFamily="34" charset="0"/>
              </a:rPr>
              <a:t>Разработчик: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cs typeface="Tahoma" pitchFamily="34" charset="0"/>
              </a:rPr>
              <a:t>Национальный исследовательский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ru-RU" b="1" dirty="0" smtClean="0">
                <a:solidFill>
                  <a:schemeClr val="tx2">
                    <a:lumMod val="75000"/>
                  </a:schemeClr>
                </a:solidFill>
                <a:cs typeface="Tahoma" pitchFamily="34" charset="0"/>
              </a:rPr>
              <a:t> </a:t>
            </a: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cs typeface="Tahoma" pitchFamily="34" charset="0"/>
              </a:rPr>
              <a:t>Томский политехнический университет </a:t>
            </a:r>
          </a:p>
        </p:txBody>
      </p:sp>
      <p:pic>
        <p:nvPicPr>
          <p:cNvPr id="3077" name="Picture 10" descr="21394675_Tomskiy_politehnicheskiy_universit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719763"/>
            <a:ext cx="11128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Gerb_TP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0" y="204788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dirty="0" smtClean="0">
                <a:solidFill>
                  <a:schemeClr val="tx2">
                    <a:lumMod val="75000"/>
                  </a:schemeClr>
                </a:solidFill>
              </a:rPr>
              <a:t>Функциональная модель </a:t>
            </a:r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 flipV="1">
            <a:off x="4070350" y="-2079625"/>
            <a:ext cx="6491288" cy="5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tx1"/>
              </a:solidFill>
              <a:latin typeface="Tahoma" pitchFamily="34" charset="0"/>
            </a:endParaRPr>
          </a:p>
        </p:txBody>
      </p:sp>
      <p:graphicFrame>
        <p:nvGraphicFramePr>
          <p:cNvPr id="12293" name="Объект 4"/>
          <p:cNvGraphicFramePr>
            <a:graphicFrameLocks noChangeAspect="1"/>
          </p:cNvGraphicFramePr>
          <p:nvPr/>
        </p:nvGraphicFramePr>
        <p:xfrm>
          <a:off x="220663" y="876300"/>
          <a:ext cx="8634412" cy="598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Visio" r:id="rId4" imgW="10444692" imgH="7225242" progId="Visio.Drawing.11">
                  <p:embed/>
                </p:oleObj>
              </mc:Choice>
              <mc:Fallback>
                <p:oleObj name="Visio" r:id="rId4" imgW="10444692" imgH="7225242" progId="Visio.Drawing.11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876300"/>
                        <a:ext cx="8634412" cy="598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0" y="115888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smtClean="0">
                <a:solidFill>
                  <a:schemeClr val="tx2">
                    <a:lumMod val="75000"/>
                  </a:schemeClr>
                </a:solidFill>
              </a:rPr>
              <a:t>Типы данных ТИС ТО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246188" y="552450"/>
            <a:ext cx="8059737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Базовые пространственные данные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цифровая топографическая карта Томской области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административно-территориальное устройство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границы населенных пунктов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объекты транспортной инфраструктуры</a:t>
            </a:r>
            <a:endParaRPr lang="ru-RU" altLang="ru-RU" sz="1800">
              <a:solidFill>
                <a:srgbClr val="FF0000"/>
              </a:solidFill>
              <a:latin typeface="Tahoma" pitchFamily="34" charset="0"/>
            </a:endParaRPr>
          </a:p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Тематические пространственные данные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природно-ресурсный потенциал и охрана окружающей среды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оперативные данные о лесных пожарах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сельскохозяйственные угодья и поля производственных сельскохозяйственных предприятий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данные государственного кадастра недвижимости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сведения ИСОГД г. Томска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многофункциональные центры 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центры общественного доступа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схемы территориального планирования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данные инвестиционного портала</a:t>
            </a:r>
          </a:p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Аналитические данные</a:t>
            </a:r>
          </a:p>
          <a:p>
            <a:pPr lvl="1" algn="just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данные о лесных пожарах</a:t>
            </a:r>
            <a:endParaRPr lang="en-US" altLang="ru-RU" sz="1800">
              <a:solidFill>
                <a:schemeClr val="tx1"/>
              </a:solidFill>
              <a:latin typeface="Tahoma" pitchFamily="34" charset="0"/>
            </a:endParaRPr>
          </a:p>
          <a:p>
            <a:pPr lvl="1" algn="just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данные о работе пассажирского транспорта</a:t>
            </a:r>
          </a:p>
          <a:p>
            <a:pPr lvl="1" algn="just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паспорта муниципальных образований</a:t>
            </a:r>
          </a:p>
          <a:p>
            <a:pPr lvl="1" algn="just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данные Томскстата</a:t>
            </a:r>
            <a:endParaRPr lang="en-US" altLang="ru-RU" sz="1800">
              <a:solidFill>
                <a:schemeClr val="tx1"/>
              </a:solidFill>
              <a:latin typeface="Tahoma" pitchFamily="34" charset="0"/>
            </a:endParaRPr>
          </a:p>
          <a:p>
            <a:pPr lvl="1" algn="just" eaLnBrk="1" hangingPunct="1">
              <a:spcBef>
                <a:spcPct val="0"/>
              </a:spcBef>
              <a:buFont typeface="Arial" charset="0"/>
              <a:buChar char="•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финансовые и социально-экономические показатели</a:t>
            </a:r>
          </a:p>
        </p:txBody>
      </p:sp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" y="284163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dirty="0" smtClean="0">
                <a:solidFill>
                  <a:schemeClr val="tx2">
                    <a:lumMod val="75000"/>
                  </a:schemeClr>
                </a:solidFill>
              </a:rPr>
              <a:t>Подключенные к ТИС ТО системы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5113" y="1231900"/>
            <a:ext cx="8669337" cy="50784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dirty="0"/>
              <a:t>Система Департамента природных ресурсов и охраны окружающей среды</a:t>
            </a:r>
          </a:p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dirty="0"/>
              <a:t>Система мониторинга лесопожарной обстановки Томской области</a:t>
            </a:r>
            <a:r>
              <a:rPr lang="en-US" dirty="0"/>
              <a:t> </a:t>
            </a:r>
            <a:r>
              <a:rPr lang="ru-RU" dirty="0"/>
              <a:t> (ИТС «Ясень») </a:t>
            </a:r>
          </a:p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dirty="0">
                <a:latin typeface="Arial" charset="0"/>
              </a:rPr>
              <a:t>Публичная кадастровая карта</a:t>
            </a:r>
          </a:p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dirty="0"/>
              <a:t>Система кадастрового деления Томской области</a:t>
            </a:r>
          </a:p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dirty="0"/>
              <a:t>Информационно аналитическая система «Ситуационный центр Томской области» </a:t>
            </a:r>
          </a:p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dirty="0"/>
              <a:t>Информационная система обеспечения градостроительной деятельности г. Томска (ИСОГД)</a:t>
            </a:r>
          </a:p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dirty="0"/>
              <a:t>Система мониторинга городского пассажирского транспорта г. Томска</a:t>
            </a:r>
          </a:p>
          <a:p>
            <a:pPr marL="342900" indent="-342900" algn="just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ru-RU" dirty="0"/>
              <a:t>Инвестиционный портал Томской области</a:t>
            </a:r>
          </a:p>
          <a:p>
            <a:pPr algn="just" eaLnBrk="1" hangingPunct="1">
              <a:lnSpc>
                <a:spcPct val="150000"/>
              </a:lnSpc>
              <a:defRPr/>
            </a:pPr>
            <a:endParaRPr lang="ru-RU" dirty="0"/>
          </a:p>
        </p:txBody>
      </p:sp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dirty="0" smtClean="0">
                <a:solidFill>
                  <a:schemeClr val="tx2">
                    <a:lumMod val="75000"/>
                  </a:schemeClr>
                </a:solidFill>
              </a:rPr>
              <a:t>ТИС ТО</a:t>
            </a:r>
          </a:p>
        </p:txBody>
      </p:sp>
      <p:sp>
        <p:nvSpPr>
          <p:cNvPr id="15364" name="Прямоугольник 7"/>
          <p:cNvSpPr>
            <a:spLocks noChangeArrowheads="1"/>
          </p:cNvSpPr>
          <p:nvPr/>
        </p:nvSpPr>
        <p:spPr bwMode="auto">
          <a:xfrm>
            <a:off x="0" y="752475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latin typeface="Tahoma" pitchFamily="34" charset="0"/>
              </a:rPr>
              <a:t>Аналитические и справочные данные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368425"/>
            <a:ext cx="9020175" cy="507365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1890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4938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smtClean="0">
                <a:solidFill>
                  <a:schemeClr val="tx2">
                    <a:lumMod val="75000"/>
                  </a:schemeClr>
                </a:solidFill>
              </a:rPr>
              <a:t>ТИС ТО</a:t>
            </a:r>
          </a:p>
        </p:txBody>
      </p:sp>
      <p:sp>
        <p:nvSpPr>
          <p:cNvPr id="16388" name="Прямоугольник 7"/>
          <p:cNvSpPr>
            <a:spLocks noChangeArrowheads="1"/>
          </p:cNvSpPr>
          <p:nvPr/>
        </p:nvSpPr>
        <p:spPr bwMode="auto">
          <a:xfrm>
            <a:off x="0" y="7524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ahoma" pitchFamily="34" charset="0"/>
              </a:rPr>
              <a:t>Тематические пространственные данные</a:t>
            </a:r>
          </a:p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latin typeface="Tahoma" pitchFamily="34" charset="0"/>
              </a:rPr>
              <a:t>Оперативные данные о лесных пожарах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525588"/>
            <a:ext cx="9023350" cy="5075237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smtClean="0">
                <a:solidFill>
                  <a:schemeClr val="tx2">
                    <a:lumMod val="75000"/>
                  </a:schemeClr>
                </a:solidFill>
              </a:rPr>
              <a:t>ТИС ТО</a:t>
            </a:r>
          </a:p>
        </p:txBody>
      </p:sp>
      <p:sp>
        <p:nvSpPr>
          <p:cNvPr id="17412" name="Прямоугольник 7"/>
          <p:cNvSpPr>
            <a:spLocks noChangeArrowheads="1"/>
          </p:cNvSpPr>
          <p:nvPr/>
        </p:nvSpPr>
        <p:spPr bwMode="auto">
          <a:xfrm>
            <a:off x="0" y="7524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ahoma" pitchFamily="34" charset="0"/>
              </a:rPr>
              <a:t>Тематические пространственные данные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ahoma" pitchFamily="34" charset="0"/>
              </a:rPr>
              <a:t>Кадастровое деление РФ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550988"/>
            <a:ext cx="8991600" cy="5059362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smtClean="0">
                <a:solidFill>
                  <a:schemeClr val="tx2">
                    <a:lumMod val="75000"/>
                  </a:schemeClr>
                </a:solidFill>
              </a:rPr>
              <a:t>ТИС ТО</a:t>
            </a:r>
          </a:p>
        </p:txBody>
      </p:sp>
      <p:sp>
        <p:nvSpPr>
          <p:cNvPr id="18436" name="Прямоугольник 7"/>
          <p:cNvSpPr>
            <a:spLocks noChangeArrowheads="1"/>
          </p:cNvSpPr>
          <p:nvPr/>
        </p:nvSpPr>
        <p:spPr bwMode="auto">
          <a:xfrm>
            <a:off x="0" y="752475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ahoma" pitchFamily="34" charset="0"/>
              </a:rPr>
              <a:t>Тематические пространственные данные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ahoma" pitchFamily="34" charset="0"/>
              </a:rPr>
              <a:t>Границы территорий, подверженных риску возникновения ЧС природного и техногенного характера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722438"/>
            <a:ext cx="8877300" cy="4992687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smtClean="0">
                <a:solidFill>
                  <a:schemeClr val="tx2">
                    <a:lumMod val="75000"/>
                  </a:schemeClr>
                </a:solidFill>
              </a:rPr>
              <a:t>ТИС ТО</a:t>
            </a:r>
          </a:p>
        </p:txBody>
      </p:sp>
      <p:sp>
        <p:nvSpPr>
          <p:cNvPr id="19460" name="Прямоугольник 7"/>
          <p:cNvSpPr>
            <a:spLocks noChangeArrowheads="1"/>
          </p:cNvSpPr>
          <p:nvPr/>
        </p:nvSpPr>
        <p:spPr bwMode="auto">
          <a:xfrm>
            <a:off x="0" y="7524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ahoma" pitchFamily="34" charset="0"/>
              </a:rPr>
              <a:t>Тематические пространственные данные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ahoma" pitchFamily="34" charset="0"/>
              </a:rPr>
              <a:t>Превышение скорости ТС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527175"/>
            <a:ext cx="9023350" cy="5075238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dirty="0" smtClean="0">
                <a:solidFill>
                  <a:schemeClr val="tx2">
                    <a:lumMod val="75000"/>
                  </a:schemeClr>
                </a:solidFill>
              </a:rPr>
              <a:t>ТИС ТО</a:t>
            </a:r>
          </a:p>
        </p:txBody>
      </p:sp>
      <p:sp>
        <p:nvSpPr>
          <p:cNvPr id="20484" name="Прямоугольник 7"/>
          <p:cNvSpPr>
            <a:spLocks noChangeArrowheads="1"/>
          </p:cNvSpPr>
          <p:nvPr/>
        </p:nvSpPr>
        <p:spPr bwMode="auto">
          <a:xfrm>
            <a:off x="0" y="7524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ahoma" pitchFamily="34" charset="0"/>
              </a:rPr>
              <a:t>Тематические пространственные данные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ahoma" pitchFamily="34" charset="0"/>
              </a:rPr>
              <a:t>Сельскохозяйственные угодья Томской области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560513"/>
            <a:ext cx="8966200" cy="5043487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smtClean="0">
                <a:solidFill>
                  <a:schemeClr val="tx2">
                    <a:lumMod val="75000"/>
                  </a:schemeClr>
                </a:solidFill>
              </a:rPr>
              <a:t>ТИС ТО</a:t>
            </a:r>
          </a:p>
        </p:txBody>
      </p:sp>
      <p:sp>
        <p:nvSpPr>
          <p:cNvPr id="21508" name="Прямоугольник 7"/>
          <p:cNvSpPr>
            <a:spLocks noChangeArrowheads="1"/>
          </p:cNvSpPr>
          <p:nvPr/>
        </p:nvSpPr>
        <p:spPr bwMode="auto">
          <a:xfrm>
            <a:off x="0" y="860425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ahoma" pitchFamily="34" charset="0"/>
              </a:rPr>
              <a:t>Аналитические пространственные данные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ahoma" pitchFamily="34" charset="0"/>
              </a:rPr>
              <a:t>Доля детей в возрасте 1 - 6 лет, состоящих на учете для определения в муниципальные дошкольные образовательные учреждения, в общей численности детей в возрасте 1 - 6 лет</a:t>
            </a: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219325"/>
            <a:ext cx="8831262" cy="4352925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68362" y="4781550"/>
            <a:ext cx="7446963" cy="1895475"/>
          </a:xfrm>
          <a:prstGeom prst="rect">
            <a:avLst/>
          </a:prstGeom>
          <a:solidFill>
            <a:srgbClr val="9FD6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Информационные ресурсы Томской области</a:t>
            </a:r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dirty="0" smtClean="0">
                <a:solidFill>
                  <a:schemeClr val="tx2">
                    <a:lumMod val="75000"/>
                  </a:schemeClr>
                </a:solidFill>
                <a:cs typeface="Tahoma" pitchFamily="34" charset="0"/>
              </a:rPr>
              <a:t>Определение системы</a:t>
            </a:r>
          </a:p>
        </p:txBody>
      </p:sp>
      <p:pic>
        <p:nvPicPr>
          <p:cNvPr id="4102" name="Picture 21" descr="Gerb_TP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9"/>
          <p:cNvSpPr txBox="1">
            <a:spLocks noChangeArrowheads="1"/>
          </p:cNvSpPr>
          <p:nvPr/>
        </p:nvSpPr>
        <p:spPr bwMode="auto">
          <a:xfrm>
            <a:off x="1085850" y="935038"/>
            <a:ext cx="7666038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1085850" indent="-3429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ТИС ТО </a:t>
            </a:r>
            <a:r>
              <a:rPr lang="ru-RU" altLang="ru-RU" sz="2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– </a:t>
            </a:r>
            <a:r>
              <a:rPr lang="ru-RU" altLang="ru-RU" sz="2000" dirty="0">
                <a:solidFill>
                  <a:schemeClr val="tx1"/>
                </a:solidFill>
                <a:latin typeface="Arial" charset="0"/>
              </a:rPr>
              <a:t>комплексная информационная система </a:t>
            </a:r>
            <a:r>
              <a:rPr lang="ru-RU" altLang="ru-RU" sz="2000" dirty="0">
                <a:solidFill>
                  <a:schemeClr val="tx1"/>
                </a:solidFill>
                <a:latin typeface="Tahoma" pitchFamily="34" charset="0"/>
              </a:rPr>
              <a:t>на основе интеграции информационных ресурсов</a:t>
            </a:r>
            <a:endParaRPr lang="ru-RU" altLang="ru-RU" sz="20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lvl="1" eaLnBrk="1" hangingPunct="1">
              <a:spcBef>
                <a:spcPts val="300"/>
              </a:spcBef>
              <a:buFont typeface="Tahoma" pitchFamily="34" charset="0"/>
              <a:buChar char="−"/>
            </a:pPr>
            <a:r>
              <a:rPr lang="ru-RU" altLang="ru-RU" sz="2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органов государственной власти</a:t>
            </a:r>
          </a:p>
          <a:p>
            <a:pPr lvl="1" eaLnBrk="1" hangingPunct="1">
              <a:spcBef>
                <a:spcPts val="300"/>
              </a:spcBef>
              <a:buFont typeface="Tahoma" pitchFamily="34" charset="0"/>
              <a:buChar char="−"/>
            </a:pPr>
            <a:r>
              <a:rPr lang="ru-RU" altLang="ru-RU" sz="2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органов местного самоуправления</a:t>
            </a:r>
          </a:p>
          <a:p>
            <a:pPr lvl="1" eaLnBrk="1" hangingPunct="1">
              <a:spcBef>
                <a:spcPts val="300"/>
              </a:spcBef>
              <a:buFont typeface="Tahoma" pitchFamily="34" charset="0"/>
              <a:buChar char="−"/>
            </a:pPr>
            <a:r>
              <a:rPr lang="ru-RU" altLang="ru-RU" sz="20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негосударственных учреждений</a:t>
            </a:r>
            <a:endParaRPr lang="ru-RU" altLang="ru-RU" sz="2000" dirty="0">
              <a:solidFill>
                <a:srgbClr val="3333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2406" y="2887663"/>
            <a:ext cx="6096000" cy="6667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Территориальная информационная система</a:t>
            </a:r>
          </a:p>
          <a:p>
            <a:pPr algn="ctr">
              <a:defRPr/>
            </a:pPr>
            <a:r>
              <a:rPr lang="ru-RU" dirty="0"/>
              <a:t>Томской области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66900" y="3924300"/>
            <a:ext cx="5349081" cy="441325"/>
          </a:xfrm>
          <a:prstGeom prst="rect">
            <a:avLst/>
          </a:prstGeom>
          <a:solidFill>
            <a:srgbClr val="E276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Интеграционная шина данных</a:t>
            </a:r>
          </a:p>
        </p:txBody>
      </p:sp>
      <p:sp>
        <p:nvSpPr>
          <p:cNvPr id="3" name="Стрелка вверх 2"/>
          <p:cNvSpPr/>
          <p:nvPr/>
        </p:nvSpPr>
        <p:spPr>
          <a:xfrm>
            <a:off x="4295775" y="3554412"/>
            <a:ext cx="476250" cy="369887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4295775" y="4366418"/>
            <a:ext cx="476250" cy="416718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81075" y="4877593"/>
            <a:ext cx="2305050" cy="1418432"/>
          </a:xfrm>
          <a:prstGeom prst="rect">
            <a:avLst/>
          </a:prstGeom>
          <a:solidFill>
            <a:srgbClr val="5BB9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ru-RU" dirty="0"/>
              <a:t>ОГВ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66800" y="5029993"/>
            <a:ext cx="1014412" cy="904082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Информационные системы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57413" y="5029993"/>
            <a:ext cx="1014412" cy="904082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Массивы информации</a:t>
            </a:r>
          </a:p>
        </p:txBody>
      </p:sp>
      <p:sp>
        <p:nvSpPr>
          <p:cNvPr id="21" name="Стрелка вверх 20"/>
          <p:cNvSpPr/>
          <p:nvPr/>
        </p:nvSpPr>
        <p:spPr>
          <a:xfrm>
            <a:off x="4305300" y="4366418"/>
            <a:ext cx="476250" cy="415132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419475" y="4879179"/>
            <a:ext cx="2305050" cy="1418432"/>
          </a:xfrm>
          <a:prstGeom prst="rect">
            <a:avLst/>
          </a:prstGeom>
          <a:solidFill>
            <a:srgbClr val="5BB9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ru-RU" dirty="0"/>
              <a:t>ОМС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505200" y="5031579"/>
            <a:ext cx="1014412" cy="904082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Информационные системы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595813" y="5031579"/>
            <a:ext cx="1014412" cy="904082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Массивы информации</a:t>
            </a:r>
          </a:p>
        </p:txBody>
      </p:sp>
      <p:sp>
        <p:nvSpPr>
          <p:cNvPr id="25" name="Стрелка вверх 24"/>
          <p:cNvSpPr/>
          <p:nvPr/>
        </p:nvSpPr>
        <p:spPr>
          <a:xfrm>
            <a:off x="6739731" y="4365625"/>
            <a:ext cx="476250" cy="415925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853906" y="4878386"/>
            <a:ext cx="2305050" cy="1418432"/>
          </a:xfrm>
          <a:prstGeom prst="rect">
            <a:avLst/>
          </a:prstGeom>
          <a:solidFill>
            <a:srgbClr val="5BB9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ru-RU" dirty="0"/>
              <a:t>НУ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939631" y="5030786"/>
            <a:ext cx="1014412" cy="904082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Информационные системы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030244" y="5030786"/>
            <a:ext cx="1014412" cy="904082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Массивы информации</a:t>
            </a:r>
          </a:p>
        </p:txBody>
      </p:sp>
      <p:pic>
        <p:nvPicPr>
          <p:cNvPr id="29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1.85185E-6 L -0.26041 1.85185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8.67052E-7 L -1.94444E-6 0.112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6" presetClass="emph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smtClean="0">
                <a:solidFill>
                  <a:schemeClr val="tx2">
                    <a:lumMod val="75000"/>
                  </a:schemeClr>
                </a:solidFill>
              </a:rPr>
              <a:t>ТИС ТО</a:t>
            </a:r>
          </a:p>
        </p:txBody>
      </p:sp>
      <p:sp>
        <p:nvSpPr>
          <p:cNvPr id="22532" name="Прямоугольник 7"/>
          <p:cNvSpPr>
            <a:spLocks noChangeArrowheads="1"/>
          </p:cNvSpPr>
          <p:nvPr/>
        </p:nvSpPr>
        <p:spPr bwMode="auto">
          <a:xfrm>
            <a:off x="0" y="7524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ahoma" pitchFamily="34" charset="0"/>
              </a:rPr>
              <a:t>Аналитические материалы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ahoma" pitchFamily="34" charset="0"/>
              </a:rPr>
              <a:t>Анализ деятельности лесничеств по тушению лесных пожаров</a:t>
            </a:r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430338"/>
            <a:ext cx="7835900" cy="5354637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0" y="173038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dirty="0" smtClean="0">
                <a:solidFill>
                  <a:schemeClr val="tx2">
                    <a:lumMod val="75000"/>
                  </a:schemeClr>
                </a:solidFill>
              </a:rPr>
              <a:t>Публичный доступ к ТИС ТО</a:t>
            </a:r>
          </a:p>
          <a:p>
            <a:pPr algn="ctr" eaLnBrk="1" hangingPunct="1">
              <a:defRPr/>
            </a:pPr>
            <a:r>
              <a:rPr lang="ru-RU" altLang="ru-RU" sz="3000" b="1" dirty="0" smtClean="0">
                <a:solidFill>
                  <a:schemeClr val="tx2">
                    <a:lumMod val="75000"/>
                  </a:schemeClr>
                </a:solidFill>
              </a:rPr>
              <a:t>Цели</a:t>
            </a:r>
          </a:p>
        </p:txBody>
      </p:sp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>
            <a:off x="914400" y="1409700"/>
            <a:ext cx="4691063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Tahoma" pitchFamily="34" charset="0"/>
              <a:buChar char="−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Улучшение качества жизни населения и условий для ведения бизнеса за счет обеспечения доступа к информации</a:t>
            </a:r>
            <a:endParaRPr lang="en-US" altLang="ru-RU" sz="1800">
              <a:solidFill>
                <a:schemeClr val="tx1"/>
              </a:solidFill>
              <a:latin typeface="Tahoma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Tahoma" pitchFamily="34" charset="0"/>
              <a:buChar char="−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Обеспечение органов власти всей полнотой информации за счет  наполнения системы данными от населения</a:t>
            </a:r>
            <a:endParaRPr lang="en-US" altLang="ru-RU" sz="1800">
              <a:solidFill>
                <a:schemeClr val="tx1"/>
              </a:solidFill>
              <a:latin typeface="Tahoma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Tahoma" pitchFamily="34" charset="0"/>
              <a:buChar char="−"/>
            </a:pP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Повышение имиджа власти за счет вовлечения населения в процесс управления регионом</a:t>
            </a:r>
            <a:endParaRPr lang="en-US" altLang="ru-RU" sz="1800">
              <a:solidFill>
                <a:schemeClr val="tx1"/>
              </a:solidFill>
              <a:latin typeface="Tahoma" pitchFamily="34" charset="0"/>
            </a:endParaRPr>
          </a:p>
        </p:txBody>
      </p:sp>
      <p:pic>
        <p:nvPicPr>
          <p:cNvPr id="23557" name="Picture 2" descr="http://www.auxiliadorapredial.com.br/blog/wp-content/uploads/graf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118">
            <a:off x="6081713" y="3689350"/>
            <a:ext cx="2252662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0" y="173038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chemeClr val="tx2">
                    <a:lumMod val="75000"/>
                  </a:schemeClr>
                </a:solidFill>
              </a:rPr>
              <a:t>Способы взаимодействия</a:t>
            </a:r>
          </a:p>
        </p:txBody>
      </p:sp>
      <p:pic>
        <p:nvPicPr>
          <p:cNvPr id="24580" name="Picture 5" descr="Без имени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750" r="584" b="2483"/>
          <a:stretch>
            <a:fillRect/>
          </a:stretch>
        </p:blipFill>
        <p:spPr bwMode="auto">
          <a:xfrm>
            <a:off x="303213" y="3046413"/>
            <a:ext cx="615315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Без имени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4" t="4387" r="777" b="2991"/>
          <a:stretch>
            <a:fillRect/>
          </a:stretch>
        </p:blipFill>
        <p:spPr bwMode="auto">
          <a:xfrm>
            <a:off x="3660775" y="1979613"/>
            <a:ext cx="510698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Прямоугольник 7"/>
          <p:cNvSpPr>
            <a:spLocks noChangeArrowheads="1"/>
          </p:cNvSpPr>
          <p:nvPr/>
        </p:nvSpPr>
        <p:spPr bwMode="auto">
          <a:xfrm>
            <a:off x="0" y="83026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ahoma" pitchFamily="34" charset="0"/>
              </a:rPr>
              <a:t>Доступ к общедоступной аналитической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ahoma" pitchFamily="34" charset="0"/>
              </a:rPr>
              <a:t>и справочной информации о деятельности ОГВ и ОМСУ</a:t>
            </a:r>
            <a:endParaRPr lang="ru-RU" altLang="ru-RU" b="1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7" name="Picture 21" descr="Gerb_TP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0" y="173038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chemeClr val="tx2">
                    <a:lumMod val="75000"/>
                  </a:schemeClr>
                </a:solidFill>
              </a:rPr>
              <a:t>Способы взаимодействия</a:t>
            </a:r>
          </a:p>
        </p:txBody>
      </p:sp>
      <p:pic>
        <p:nvPicPr>
          <p:cNvPr id="2560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t="4996" r="1167" b="9004"/>
          <a:stretch>
            <a:fillRect/>
          </a:stretch>
        </p:blipFill>
        <p:spPr bwMode="auto">
          <a:xfrm>
            <a:off x="319088" y="2584450"/>
            <a:ext cx="50609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6" t="17458" r="4506" b="7378"/>
          <a:stretch>
            <a:fillRect/>
          </a:stretch>
        </p:blipFill>
        <p:spPr bwMode="auto">
          <a:xfrm>
            <a:off x="3852863" y="1778000"/>
            <a:ext cx="492601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Прямоугольник 6"/>
          <p:cNvSpPr>
            <a:spLocks noChangeArrowheads="1"/>
          </p:cNvSpPr>
          <p:nvPr/>
        </p:nvSpPr>
        <p:spPr bwMode="auto">
          <a:xfrm>
            <a:off x="0" y="10414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ahoma" pitchFamily="34" charset="0"/>
              </a:rPr>
              <a:t>Доступ к общедоступным пространственным данным</a:t>
            </a:r>
            <a:endParaRPr lang="ru-RU" altLang="ru-RU" b="1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7" name="Picture 21" descr="Gerb_TP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0" y="173038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200" b="1" smtClean="0">
                <a:solidFill>
                  <a:schemeClr val="tx2">
                    <a:lumMod val="75000"/>
                  </a:schemeClr>
                </a:solidFill>
              </a:rPr>
              <a:t>Способы взаимодействия</a:t>
            </a:r>
          </a:p>
        </p:txBody>
      </p:sp>
      <p:pic>
        <p:nvPicPr>
          <p:cNvPr id="26628" name="Picture 2" descr="http://adcr.release.tbump.ru/resources/000/000/000/000/503/5034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076450"/>
            <a:ext cx="455930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14265" r="33846" b="3531"/>
          <a:stretch>
            <a:fillRect/>
          </a:stretch>
        </p:blipFill>
        <p:spPr bwMode="auto">
          <a:xfrm>
            <a:off x="5029200" y="2076450"/>
            <a:ext cx="3876675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Прямоугольник 7"/>
          <p:cNvSpPr>
            <a:spLocks noChangeArrowheads="1"/>
          </p:cNvSpPr>
          <p:nvPr/>
        </p:nvSpPr>
        <p:spPr bwMode="auto">
          <a:xfrm>
            <a:off x="0" y="10239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ahoma" pitchFamily="34" charset="0"/>
              </a:rPr>
              <a:t>Ввод пространственных данных населением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ahoma" pitchFamily="34" charset="0"/>
              </a:rPr>
              <a:t>по принципу краудсорсинга</a:t>
            </a:r>
          </a:p>
        </p:txBody>
      </p:sp>
      <p:pic>
        <p:nvPicPr>
          <p:cNvPr id="7" name="Picture 21" descr="Gerb_TP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914400" y="173038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200" b="1" dirty="0" err="1" smtClean="0">
                <a:solidFill>
                  <a:schemeClr val="tx2">
                    <a:lumMod val="75000"/>
                  </a:schemeClr>
                </a:solidFill>
              </a:rPr>
              <a:t>Краудсорсинг</a:t>
            </a:r>
            <a:endParaRPr lang="ru-RU" altLang="ru-RU" sz="32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484" name="Прямоугольник 2"/>
          <p:cNvSpPr>
            <a:spLocks noChangeArrowheads="1"/>
          </p:cNvSpPr>
          <p:nvPr/>
        </p:nvSpPr>
        <p:spPr bwMode="auto">
          <a:xfrm>
            <a:off x="282575" y="1106488"/>
            <a:ext cx="85963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102870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ahoma" pitchFamily="34" charset="0"/>
              </a:rPr>
              <a:t>Экология: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незаконные вырубки леса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места техногенных аварий (разливы нефти)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незаконные свалки мусора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ahoma" pitchFamily="34" charset="0"/>
              </a:rPr>
              <a:t>Угрозы жизни и здоровью граждан: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угрозы пожаров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угрозы затопления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бродячие животные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ahoma" pitchFamily="34" charset="0"/>
              </a:rPr>
              <a:t>Землепользование и застройки: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нарушение землепользования (захват земель общего пользования)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нарушение застройки (нарушение требований к этажности)</a:t>
            </a:r>
          </a:p>
          <a:p>
            <a:pPr>
              <a:spcBef>
                <a:spcPts val="600"/>
              </a:spcBef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ahoma" pitchFamily="34" charset="0"/>
              </a:rPr>
              <a:t>Транспорт и дороги: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необходимость в пешеходном переходе, светофоре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плохое состояние дорожного полотна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некачественный ремонт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необходимость очистки ливневой канализации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плохая уборка снега</a:t>
            </a:r>
          </a:p>
          <a:p>
            <a:pPr lvl="1">
              <a:spcBef>
                <a:spcPct val="0"/>
              </a:spcBef>
              <a:buFont typeface="Tahoma" pitchFamily="34" charset="0"/>
              <a:buChar char="−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нарушение правил дорожного движения</a:t>
            </a:r>
          </a:p>
        </p:txBody>
      </p:sp>
      <p:pic>
        <p:nvPicPr>
          <p:cNvPr id="7" name="Picture 21" descr="Gerb_TP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48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48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48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048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048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48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2897188"/>
            <a:ext cx="91440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/>
          <a:lstStyle>
            <a:lvl1pPr marL="26988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3200" b="1">
                <a:solidFill>
                  <a:srgbClr val="990000"/>
                </a:solidFill>
                <a:latin typeface="Tahoma" pitchFamily="34" charset="0"/>
                <a:cs typeface="Tahoma" pitchFamily="34" charset="0"/>
              </a:rPr>
              <a:t>Спасибо за внимание!</a:t>
            </a:r>
          </a:p>
        </p:txBody>
      </p:sp>
      <p:pic>
        <p:nvPicPr>
          <p:cNvPr id="4" name="Picture 21" descr="Gerb_TP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dirty="0" smtClean="0">
                <a:solidFill>
                  <a:schemeClr val="tx2">
                    <a:lumMod val="75000"/>
                  </a:schemeClr>
                </a:solidFill>
              </a:rPr>
              <a:t>ТИС ТО</a:t>
            </a:r>
            <a:endParaRPr lang="ru-RU" altLang="ru-RU" sz="3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2" name="Picture 5" descr="E:\хмао\2014_06 Хмао\2013-05-29-ТИС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171575"/>
            <a:ext cx="7702550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Gerb_TP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smtClean="0">
                <a:solidFill>
                  <a:schemeClr val="tx2">
                    <a:lumMod val="75000"/>
                  </a:schemeClr>
                </a:solidFill>
              </a:rPr>
              <a:t>Цели создания системы</a:t>
            </a:r>
          </a:p>
        </p:txBody>
      </p:sp>
      <p:sp>
        <p:nvSpPr>
          <p:cNvPr id="7172" name="Прямоугольник 1"/>
          <p:cNvSpPr>
            <a:spLocks noChangeArrowheads="1"/>
          </p:cNvSpPr>
          <p:nvPr/>
        </p:nvSpPr>
        <p:spPr bwMode="auto">
          <a:xfrm>
            <a:off x="960438" y="1539875"/>
            <a:ext cx="7024687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Tahoma" pitchFamily="34" charset="0"/>
              <a:buChar char="−"/>
            </a:pPr>
            <a:r>
              <a:rPr lang="ru-RU" altLang="ru-RU" sz="2000">
                <a:solidFill>
                  <a:schemeClr val="tx1"/>
                </a:solidFill>
                <a:latin typeface="Tahoma" pitchFamily="34" charset="0"/>
              </a:rPr>
              <a:t>Повышение эффективности управления социально-экономическим развитием Томской области</a:t>
            </a:r>
          </a:p>
          <a:p>
            <a:pPr eaLnBrk="1" hangingPunct="1">
              <a:spcBef>
                <a:spcPts val="1200"/>
              </a:spcBef>
              <a:buFont typeface="Tahoma" pitchFamily="34" charset="0"/>
              <a:buChar char="−"/>
            </a:pPr>
            <a:r>
              <a:rPr lang="ru-RU" altLang="ru-RU" sz="2000">
                <a:solidFill>
                  <a:schemeClr val="tx1"/>
                </a:solidFill>
                <a:latin typeface="Tahoma" pitchFamily="34" charset="0"/>
              </a:rPr>
              <a:t>Улучшение взаимодействия органов власти всех уровней</a:t>
            </a:r>
          </a:p>
          <a:p>
            <a:pPr eaLnBrk="1" hangingPunct="1">
              <a:spcBef>
                <a:spcPts val="1200"/>
              </a:spcBef>
              <a:buFont typeface="Tahoma" pitchFamily="34" charset="0"/>
              <a:buChar char="−"/>
            </a:pPr>
            <a:r>
              <a:rPr lang="ru-RU" altLang="ru-RU" sz="2000">
                <a:solidFill>
                  <a:schemeClr val="tx1"/>
                </a:solidFill>
                <a:latin typeface="Tahoma" pitchFamily="34" charset="0"/>
              </a:rPr>
              <a:t>Внедрение принципов открытости и доступности информации, формирование системы Открытого правительства</a:t>
            </a:r>
          </a:p>
          <a:p>
            <a:pPr eaLnBrk="1" hangingPunct="1">
              <a:spcBef>
                <a:spcPts val="1200"/>
              </a:spcBef>
              <a:buFont typeface="Tahoma" pitchFamily="34" charset="0"/>
              <a:buChar char="−"/>
            </a:pPr>
            <a:r>
              <a:rPr lang="ru-RU" altLang="ru-RU" sz="2000">
                <a:solidFill>
                  <a:schemeClr val="tx1"/>
                </a:solidFill>
                <a:latin typeface="Tahoma" pitchFamily="34" charset="0"/>
              </a:rPr>
              <a:t>Создание условий для развития информационно-телекоммуникационной инфраструктуры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42956" y="6471651"/>
            <a:ext cx="246856" cy="261221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09656" y="6378520"/>
            <a:ext cx="246856" cy="355957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385484" y="6328968"/>
            <a:ext cx="246856" cy="405999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26152" y="6175453"/>
            <a:ext cx="246856" cy="559516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06660" y="5975151"/>
            <a:ext cx="246856" cy="759816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82488" y="5753100"/>
            <a:ext cx="246856" cy="981867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443868" y="5459175"/>
            <a:ext cx="246856" cy="1275793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710568" y="5215334"/>
            <a:ext cx="246856" cy="1519635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978776" y="4938713"/>
            <a:ext cx="246856" cy="1796255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26188" y="4610100"/>
            <a:ext cx="246856" cy="2124867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492888" y="4105275"/>
            <a:ext cx="246856" cy="2629694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768160" y="3305175"/>
            <a:ext cx="246856" cy="3429793"/>
          </a:xfrm>
          <a:prstGeom prst="rect">
            <a:avLst/>
          </a:prstGeom>
          <a:solidFill>
            <a:srgbClr val="0192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pic>
        <p:nvPicPr>
          <p:cNvPr id="18" name="Picture 21" descr="Gerb_TP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57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smtClean="0">
                <a:solidFill>
                  <a:schemeClr val="tx2">
                    <a:lumMod val="75000"/>
                  </a:schemeClr>
                </a:solidFill>
              </a:rPr>
              <a:t>Назначение системы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2413" y="1306513"/>
            <a:ext cx="8639175" cy="4908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Bef>
                <a:spcPts val="600"/>
              </a:spcBef>
              <a:buFontTx/>
              <a:buAutoNum type="arabicPeriod"/>
              <a:defRPr/>
            </a:pPr>
            <a:r>
              <a:rPr lang="ru-RU" dirty="0"/>
              <a:t>Информационное и аналитическое обеспечение решения задач мониторинга, анализа и контроля: </a:t>
            </a:r>
          </a:p>
          <a:p>
            <a:pPr marL="742950" lvl="1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dirty="0"/>
              <a:t>предоставления информации и услуг гражданам и организациям, происходящих в реальном секторе экономики области, финансово-банковской и социальной сферах</a:t>
            </a:r>
          </a:p>
          <a:p>
            <a:pPr marL="742950" lvl="1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dirty="0"/>
              <a:t>планирования и прогнозирования социально-экономического развития муниципальных образований и области в целом</a:t>
            </a:r>
          </a:p>
          <a:p>
            <a:pPr marL="742950" lvl="1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dirty="0"/>
              <a:t>хода реализации программ и проектов по основным направлениям деятельности Администрации Томской области</a:t>
            </a:r>
          </a:p>
          <a:p>
            <a:pPr marL="742950" lvl="1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dirty="0"/>
              <a:t>реализации мероприятий по оздоровлению экономики области</a:t>
            </a:r>
          </a:p>
          <a:p>
            <a:pPr marL="742950" lvl="1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dirty="0"/>
              <a:t>эффективности деятельности ОГВ и ОМСУ</a:t>
            </a:r>
          </a:p>
          <a:p>
            <a:pPr lvl="1" eaLnBrk="1" hangingPunct="1">
              <a:defRPr/>
            </a:pPr>
            <a:endParaRPr lang="ru-RU" dirty="0"/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ru-RU" dirty="0"/>
              <a:t>Информационная и аналитическая поддержка принятия управленческих решений, в том числе связанных с развитием базовых секторов экономики и социальной сферы Томской области.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endParaRPr lang="ru-RU" dirty="0"/>
          </a:p>
        </p:txBody>
      </p:sp>
      <p:pic>
        <p:nvPicPr>
          <p:cNvPr id="5" name="Picture 21" descr="Gerb_TP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33" presetID="6" presetClass="emph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36" presetID="6" presetClass="emph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39" presetID="6" presetClass="emph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42" presetID="6" presetClass="emph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48" presetID="6" presetClass="emph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51" presetID="6" presetClass="emph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dirty="0" smtClean="0">
                <a:solidFill>
                  <a:schemeClr val="tx2">
                    <a:lumMod val="75000"/>
                  </a:schemeClr>
                </a:solidFill>
              </a:rPr>
              <a:t>Назначение системы</a:t>
            </a:r>
          </a:p>
        </p:txBody>
      </p:sp>
      <p:sp>
        <p:nvSpPr>
          <p:cNvPr id="6148" name="Прямоугольник 1"/>
          <p:cNvSpPr>
            <a:spLocks noChangeArrowheads="1"/>
          </p:cNvSpPr>
          <p:nvPr/>
        </p:nvSpPr>
        <p:spPr bwMode="auto">
          <a:xfrm>
            <a:off x="252413" y="1306513"/>
            <a:ext cx="86391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+mj-lt"/>
              <a:buAutoNum type="arabicPeriod" startAt="3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Обеспечение эффективного межведомственного и межмуниципального информационного обмена</a:t>
            </a:r>
          </a:p>
          <a:p>
            <a:pPr eaLnBrk="1" hangingPunct="1">
              <a:spcBef>
                <a:spcPct val="0"/>
              </a:spcBef>
              <a:buFont typeface="Times New Roman" pitchFamily="18" charset="0"/>
              <a:buAutoNum type="arabicPeriod" startAt="3"/>
            </a:pPr>
            <a:endParaRPr lang="ru-RU" altLang="ru-RU" sz="1800" dirty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 typeface="Times New Roman" pitchFamily="18" charset="0"/>
              <a:buAutoNum type="arabicPeriod" startAt="3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Обеспечение доступа к информации о деятельности ОГВ и ОМСУ</a:t>
            </a:r>
          </a:p>
          <a:p>
            <a:pPr eaLnBrk="1" hangingPunct="1">
              <a:spcBef>
                <a:spcPct val="0"/>
              </a:spcBef>
              <a:buFont typeface="Times New Roman" pitchFamily="18" charset="0"/>
              <a:buAutoNum type="arabicPeriod" startAt="3"/>
            </a:pPr>
            <a:endParaRPr lang="ru-RU" altLang="ru-RU" sz="1800" dirty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 typeface="Times New Roman" pitchFamily="18" charset="0"/>
              <a:buAutoNum type="arabicPeriod" startAt="3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Обеспечение доступа к информации в формате открытых данных</a:t>
            </a:r>
          </a:p>
          <a:p>
            <a:pPr eaLnBrk="1" hangingPunct="1">
              <a:spcBef>
                <a:spcPct val="0"/>
              </a:spcBef>
              <a:buFont typeface="Times New Roman" pitchFamily="18" charset="0"/>
              <a:buAutoNum type="arabicPeriod" startAt="3"/>
            </a:pPr>
            <a:endParaRPr lang="ru-RU" altLang="ru-RU" sz="1800" dirty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 typeface="Times New Roman" pitchFamily="18" charset="0"/>
              <a:buAutoNum type="arabicPeriod" startAt="3"/>
            </a:pP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Решение задач, связанных с накоплением</a:t>
            </a:r>
            <a:r>
              <a:rPr lang="en-US" altLang="ru-RU" sz="18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altLang="ru-RU" sz="1800" dirty="0">
                <a:solidFill>
                  <a:schemeClr val="tx1"/>
                </a:solidFill>
                <a:latin typeface="Tahoma" pitchFamily="34" charset="0"/>
              </a:rPr>
              <a:t>и обработкой информации, в том числе интеграции баз данных, и комплексным представлением информации о базовых секторах экономики и социальной сферы на единой программно-технологической и организационно-правовой основе</a:t>
            </a:r>
          </a:p>
        </p:txBody>
      </p:sp>
      <p:pic>
        <p:nvPicPr>
          <p:cNvPr id="5" name="Picture 21" descr="Gerb_TP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smtClean="0">
                <a:solidFill>
                  <a:schemeClr val="tx2">
                    <a:lumMod val="75000"/>
                  </a:schemeClr>
                </a:solidFill>
              </a:rPr>
              <a:t>Обследование ОГВ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7163" y="2782888"/>
            <a:ext cx="8572500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/>
              <a:t>Цель:</a:t>
            </a:r>
          </a:p>
          <a:p>
            <a:pPr marL="342900" indent="-342900" algn="just" eaLnBrk="1" hangingPunct="1">
              <a:buFont typeface="+mj-lt"/>
              <a:buAutoNum type="arabicPeriod"/>
              <a:defRPr/>
            </a:pPr>
            <a:r>
              <a:rPr lang="ru-RU" dirty="0"/>
              <a:t>Определение информационных систем и массивов информации, находящихся в эксплуатации в ОГВ Томской </a:t>
            </a:r>
            <a:r>
              <a:rPr lang="ru-RU" dirty="0" smtClean="0"/>
              <a:t>области</a:t>
            </a:r>
            <a:endParaRPr lang="ru-RU" dirty="0"/>
          </a:p>
          <a:p>
            <a:pPr marL="342900" indent="-342900" algn="just" eaLnBrk="1" hangingPunct="1">
              <a:buFont typeface="+mj-lt"/>
              <a:buAutoNum type="arabicPeriod"/>
              <a:defRPr/>
            </a:pPr>
            <a:r>
              <a:rPr lang="ru-RU" dirty="0"/>
              <a:t>Определение видов информации, создаваемой в смежных ведомствах и ОМСУ, востребованной при работе подразделений ОГВ Томской </a:t>
            </a:r>
            <a:r>
              <a:rPr lang="ru-RU" dirty="0" smtClean="0"/>
              <a:t>области</a:t>
            </a:r>
            <a:endParaRPr lang="ru-RU" dirty="0"/>
          </a:p>
          <a:p>
            <a:pPr marL="342900" indent="-342900" algn="just" eaLnBrk="1" hangingPunct="1">
              <a:buFont typeface="+mj-lt"/>
              <a:buAutoNum type="arabicPeriod"/>
              <a:defRPr/>
            </a:pPr>
            <a:r>
              <a:rPr lang="ru-RU" dirty="0"/>
              <a:t>Выявление сведений об используемых или внедряемых способах и средствах информационного </a:t>
            </a:r>
            <a:r>
              <a:rPr lang="ru-RU" dirty="0" smtClean="0"/>
              <a:t>взаимодействия</a:t>
            </a:r>
            <a:endParaRPr lang="ru-RU" dirty="0"/>
          </a:p>
          <a:p>
            <a:pPr marL="342900" indent="-342900" algn="just" eaLnBrk="1" hangingPunct="1">
              <a:buFont typeface="+mj-lt"/>
              <a:buAutoNum type="arabicPeriod"/>
              <a:defRPr/>
            </a:pPr>
            <a:r>
              <a:rPr lang="ru-RU" dirty="0"/>
              <a:t>Выявление сведений о существующей инфраструктуре ОГВ Томской области в части технического, технологического, организационного, нормативного обеспечения, необходимой для обеспечения информационного взаимодействия с </a:t>
            </a:r>
            <a:r>
              <a:rPr lang="ru-RU" dirty="0" smtClean="0"/>
              <a:t>ТИС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60400" y="1301750"/>
            <a:ext cx="75660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/>
              <a:t>Проведено обследование 54 подразделений ОГВ</a:t>
            </a:r>
            <a:r>
              <a:rPr lang="en-US" b="1" dirty="0"/>
              <a:t> </a:t>
            </a:r>
            <a:r>
              <a:rPr lang="ru-RU" b="1" dirty="0"/>
              <a:t>в 2 этапа: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ru-RU" dirty="0"/>
              <a:t>Заочное обследование в виде анкетирования.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ru-RU" dirty="0"/>
              <a:t>Очное обследование в виде интервьюирования. </a:t>
            </a:r>
          </a:p>
        </p:txBody>
      </p:sp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dirty="0" smtClean="0">
                <a:solidFill>
                  <a:schemeClr val="tx2">
                    <a:lumMod val="75000"/>
                  </a:schemeClr>
                </a:solidFill>
              </a:rPr>
              <a:t>Архитектура ТИС ТО</a:t>
            </a:r>
          </a:p>
        </p:txBody>
      </p:sp>
      <p:sp>
        <p:nvSpPr>
          <p:cNvPr id="10244" name="Rectangle 2"/>
          <p:cNvSpPr>
            <a:spLocks noChangeArrowheads="1"/>
          </p:cNvSpPr>
          <p:nvPr/>
        </p:nvSpPr>
        <p:spPr bwMode="auto">
          <a:xfrm flipV="1">
            <a:off x="4070350" y="-2079625"/>
            <a:ext cx="6491288" cy="5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1874" y="2288678"/>
            <a:ext cx="3987799" cy="1141412"/>
          </a:xfrm>
          <a:prstGeom prst="rect">
            <a:avLst/>
          </a:prstGeom>
          <a:solidFill>
            <a:srgbClr val="FFEEB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           </a:t>
            </a:r>
            <a:r>
              <a:rPr lang="en-US" sz="1100" dirty="0">
                <a:solidFill>
                  <a:schemeClr val="tx1"/>
                </a:solidFill>
              </a:rPr>
              <a:t>Web </a:t>
            </a:r>
            <a:r>
              <a:rPr lang="ru-RU" sz="1100" dirty="0">
                <a:solidFill>
                  <a:schemeClr val="tx1"/>
                </a:solidFill>
              </a:rPr>
              <a:t>Сервер  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80616" y="2622848"/>
            <a:ext cx="1474787" cy="635792"/>
          </a:xfrm>
          <a:prstGeom prst="rect">
            <a:avLst/>
          </a:prstGeom>
          <a:solidFill>
            <a:srgbClr val="FFDC6D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Презентационный уровень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84387" y="2622848"/>
            <a:ext cx="1474787" cy="635792"/>
          </a:xfrm>
          <a:prstGeom prst="rect">
            <a:avLst/>
          </a:prstGeom>
          <a:solidFill>
            <a:srgbClr val="FFDC6D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Уровень публичного доступа</a:t>
            </a:r>
          </a:p>
        </p:txBody>
      </p:sp>
      <p:grpSp>
        <p:nvGrpSpPr>
          <p:cNvPr id="8208" name="Группа 30"/>
          <p:cNvGrpSpPr>
            <a:grpSpLocks/>
          </p:cNvGrpSpPr>
          <p:nvPr/>
        </p:nvGrpSpPr>
        <p:grpSpPr bwMode="auto">
          <a:xfrm>
            <a:off x="1608138" y="2078038"/>
            <a:ext cx="463550" cy="835025"/>
            <a:chOff x="1953467" y="4314825"/>
            <a:chExt cx="753698" cy="1276350"/>
          </a:xfrm>
        </p:grpSpPr>
        <p:sp>
          <p:nvSpPr>
            <p:cNvPr id="12" name="Блок-схема: процесс 11"/>
            <p:cNvSpPr/>
            <p:nvPr/>
          </p:nvSpPr>
          <p:spPr>
            <a:xfrm>
              <a:off x="2030902" y="4363355"/>
              <a:ext cx="598829" cy="96332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" name="Блок-схема: процесс 3"/>
            <p:cNvSpPr/>
            <p:nvPr/>
          </p:nvSpPr>
          <p:spPr>
            <a:xfrm>
              <a:off x="1953467" y="4314825"/>
              <a:ext cx="753698" cy="1276350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Минус 17"/>
            <p:cNvSpPr/>
            <p:nvPr/>
          </p:nvSpPr>
          <p:spPr>
            <a:xfrm>
              <a:off x="1953467" y="4528359"/>
              <a:ext cx="152287" cy="46103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Минус 18"/>
            <p:cNvSpPr/>
            <p:nvPr/>
          </p:nvSpPr>
          <p:spPr>
            <a:xfrm>
              <a:off x="1953467" y="4593874"/>
              <a:ext cx="152287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Минус 20"/>
            <p:cNvSpPr/>
            <p:nvPr/>
          </p:nvSpPr>
          <p:spPr>
            <a:xfrm>
              <a:off x="2552296" y="4528359"/>
              <a:ext cx="154869" cy="46103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Минус 21"/>
            <p:cNvSpPr/>
            <p:nvPr/>
          </p:nvSpPr>
          <p:spPr>
            <a:xfrm>
              <a:off x="2552296" y="4593874"/>
              <a:ext cx="15486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Минус 22"/>
            <p:cNvSpPr/>
            <p:nvPr/>
          </p:nvSpPr>
          <p:spPr>
            <a:xfrm>
              <a:off x="1953467" y="4787996"/>
              <a:ext cx="15486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Минус 23"/>
            <p:cNvSpPr/>
            <p:nvPr/>
          </p:nvSpPr>
          <p:spPr>
            <a:xfrm>
              <a:off x="1953467" y="4855938"/>
              <a:ext cx="15486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Минус 24"/>
            <p:cNvSpPr/>
            <p:nvPr/>
          </p:nvSpPr>
          <p:spPr>
            <a:xfrm>
              <a:off x="2554876" y="4787996"/>
              <a:ext cx="15228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Минус 25"/>
            <p:cNvSpPr/>
            <p:nvPr/>
          </p:nvSpPr>
          <p:spPr>
            <a:xfrm>
              <a:off x="2554876" y="4855938"/>
              <a:ext cx="15228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" name="Минус 26"/>
            <p:cNvSpPr/>
            <p:nvPr/>
          </p:nvSpPr>
          <p:spPr>
            <a:xfrm>
              <a:off x="1953467" y="5062193"/>
              <a:ext cx="154869" cy="46103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8" name="Минус 27"/>
            <p:cNvSpPr/>
            <p:nvPr/>
          </p:nvSpPr>
          <p:spPr>
            <a:xfrm>
              <a:off x="1953467" y="5127709"/>
              <a:ext cx="15486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Минус 28"/>
            <p:cNvSpPr/>
            <p:nvPr/>
          </p:nvSpPr>
          <p:spPr>
            <a:xfrm>
              <a:off x="2554876" y="5062193"/>
              <a:ext cx="152289" cy="46103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" name="Минус 29"/>
            <p:cNvSpPr/>
            <p:nvPr/>
          </p:nvSpPr>
          <p:spPr>
            <a:xfrm>
              <a:off x="2554876" y="5127709"/>
              <a:ext cx="15228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Минус 10"/>
            <p:cNvSpPr/>
            <p:nvPr/>
          </p:nvSpPr>
          <p:spPr>
            <a:xfrm>
              <a:off x="2141891" y="4550197"/>
              <a:ext cx="382011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Минус 31"/>
            <p:cNvSpPr/>
            <p:nvPr/>
          </p:nvSpPr>
          <p:spPr>
            <a:xfrm>
              <a:off x="2144473" y="4824394"/>
              <a:ext cx="382011" cy="46103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" name="Минус 32"/>
            <p:cNvSpPr/>
            <p:nvPr/>
          </p:nvSpPr>
          <p:spPr>
            <a:xfrm>
              <a:off x="2139310" y="5084031"/>
              <a:ext cx="382011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Равно 14"/>
            <p:cNvSpPr/>
            <p:nvPr/>
          </p:nvSpPr>
          <p:spPr>
            <a:xfrm>
              <a:off x="2526484" y="5234476"/>
              <a:ext cx="116151" cy="356699"/>
            </a:xfrm>
            <a:prstGeom prst="mathEqual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Группа 12"/>
          <p:cNvGrpSpPr>
            <a:grpSpLocks/>
          </p:cNvGrpSpPr>
          <p:nvPr/>
        </p:nvGrpSpPr>
        <p:grpSpPr bwMode="auto">
          <a:xfrm>
            <a:off x="5699125" y="3671888"/>
            <a:ext cx="2206625" cy="1309687"/>
            <a:chOff x="6035498" y="3671844"/>
            <a:chExt cx="2206802" cy="1309966"/>
          </a:xfrm>
        </p:grpSpPr>
        <p:sp>
          <p:nvSpPr>
            <p:cNvPr id="40" name="Прямоугольник 39"/>
            <p:cNvSpPr/>
            <p:nvPr/>
          </p:nvSpPr>
          <p:spPr bwMode="auto">
            <a:xfrm>
              <a:off x="6035498" y="3883496"/>
              <a:ext cx="2206802" cy="1098314"/>
            </a:xfrm>
            <a:prstGeom prst="rect">
              <a:avLst/>
            </a:prstGeom>
            <a:solidFill>
              <a:srgbClr val="FFEEB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r">
                <a:defRPr/>
              </a:pPr>
              <a:r>
                <a:rPr lang="ru-RU" sz="1100" dirty="0">
                  <a:solidFill>
                    <a:schemeClr val="tx1"/>
                  </a:solidFill>
                </a:rPr>
                <a:t>ЦХД (Сервер СУБД)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grpSp>
          <p:nvGrpSpPr>
            <p:cNvPr id="10561" name="Группа 42"/>
            <p:cNvGrpSpPr>
              <a:grpSpLocks/>
            </p:cNvGrpSpPr>
            <p:nvPr/>
          </p:nvGrpSpPr>
          <p:grpSpPr bwMode="auto">
            <a:xfrm>
              <a:off x="6181983" y="3671844"/>
              <a:ext cx="463648" cy="835476"/>
              <a:chOff x="1953467" y="4314825"/>
              <a:chExt cx="753698" cy="1276350"/>
            </a:xfrm>
          </p:grpSpPr>
          <p:sp>
            <p:nvSpPr>
              <p:cNvPr id="44" name="Блок-схема: процесс 43"/>
              <p:cNvSpPr/>
              <p:nvPr/>
            </p:nvSpPr>
            <p:spPr>
              <a:xfrm>
                <a:off x="2030204" y="4363340"/>
                <a:ext cx="598750" cy="963013"/>
              </a:xfrm>
              <a:prstGeom prst="flowChartProces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5" name="Блок-схема: процесс 44"/>
              <p:cNvSpPr/>
              <p:nvPr/>
            </p:nvSpPr>
            <p:spPr>
              <a:xfrm>
                <a:off x="1952779" y="4314825"/>
                <a:ext cx="753599" cy="1275933"/>
              </a:xfrm>
              <a:prstGeom prst="flowChartProces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6" name="Минус 45"/>
              <p:cNvSpPr/>
              <p:nvPr/>
            </p:nvSpPr>
            <p:spPr>
              <a:xfrm>
                <a:off x="1952779" y="4528289"/>
                <a:ext cx="152269" cy="46088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7" name="Минус 46"/>
              <p:cNvSpPr/>
              <p:nvPr/>
            </p:nvSpPr>
            <p:spPr>
              <a:xfrm>
                <a:off x="1952779" y="4593783"/>
                <a:ext cx="152269" cy="4609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8" name="Минус 47"/>
              <p:cNvSpPr/>
              <p:nvPr/>
            </p:nvSpPr>
            <p:spPr>
              <a:xfrm>
                <a:off x="2551529" y="4528289"/>
                <a:ext cx="154849" cy="46088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9" name="Минус 48"/>
              <p:cNvSpPr/>
              <p:nvPr/>
            </p:nvSpPr>
            <p:spPr>
              <a:xfrm>
                <a:off x="2551529" y="4593783"/>
                <a:ext cx="154849" cy="4609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0" name="Минус 49"/>
              <p:cNvSpPr/>
              <p:nvPr/>
            </p:nvSpPr>
            <p:spPr>
              <a:xfrm>
                <a:off x="1952779" y="4787841"/>
                <a:ext cx="154849" cy="4609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1" name="Минус 50"/>
              <p:cNvSpPr/>
              <p:nvPr/>
            </p:nvSpPr>
            <p:spPr>
              <a:xfrm>
                <a:off x="1952779" y="4855762"/>
                <a:ext cx="154849" cy="4609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2" name="Минус 51"/>
              <p:cNvSpPr/>
              <p:nvPr/>
            </p:nvSpPr>
            <p:spPr>
              <a:xfrm>
                <a:off x="2554111" y="4787841"/>
                <a:ext cx="152267" cy="4609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3" name="Минус 52"/>
              <p:cNvSpPr/>
              <p:nvPr/>
            </p:nvSpPr>
            <p:spPr>
              <a:xfrm>
                <a:off x="2554111" y="4855762"/>
                <a:ext cx="152267" cy="4609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4" name="Минус 53"/>
              <p:cNvSpPr/>
              <p:nvPr/>
            </p:nvSpPr>
            <p:spPr>
              <a:xfrm>
                <a:off x="1952779" y="5061949"/>
                <a:ext cx="154849" cy="46088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5" name="Минус 54"/>
              <p:cNvSpPr/>
              <p:nvPr/>
            </p:nvSpPr>
            <p:spPr>
              <a:xfrm>
                <a:off x="1952779" y="5127443"/>
                <a:ext cx="154849" cy="4609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6" name="Минус 55"/>
              <p:cNvSpPr/>
              <p:nvPr/>
            </p:nvSpPr>
            <p:spPr>
              <a:xfrm>
                <a:off x="2554111" y="5061949"/>
                <a:ext cx="152267" cy="46088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7" name="Минус 56"/>
              <p:cNvSpPr/>
              <p:nvPr/>
            </p:nvSpPr>
            <p:spPr>
              <a:xfrm>
                <a:off x="2554111" y="5127443"/>
                <a:ext cx="152267" cy="4609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8" name="Минус 57"/>
              <p:cNvSpPr/>
              <p:nvPr/>
            </p:nvSpPr>
            <p:spPr>
              <a:xfrm>
                <a:off x="2141180" y="4550120"/>
                <a:ext cx="381961" cy="4609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9" name="Минус 58"/>
              <p:cNvSpPr/>
              <p:nvPr/>
            </p:nvSpPr>
            <p:spPr>
              <a:xfrm>
                <a:off x="2143760" y="4824228"/>
                <a:ext cx="381961" cy="46088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0" name="Минус 59"/>
              <p:cNvSpPr/>
              <p:nvPr/>
            </p:nvSpPr>
            <p:spPr>
              <a:xfrm>
                <a:off x="2138598" y="5083780"/>
                <a:ext cx="381961" cy="4609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1" name="Равно 60"/>
              <p:cNvSpPr/>
              <p:nvPr/>
            </p:nvSpPr>
            <p:spPr>
              <a:xfrm>
                <a:off x="2525721" y="5234175"/>
                <a:ext cx="116138" cy="356583"/>
              </a:xfrm>
              <a:prstGeom prst="mathEqual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" name="Блок-схема: магнитный диск 33"/>
            <p:cNvSpPr/>
            <p:nvPr/>
          </p:nvSpPr>
          <p:spPr bwMode="auto">
            <a:xfrm>
              <a:off x="7118260" y="4233939"/>
              <a:ext cx="866845" cy="592263"/>
            </a:xfrm>
            <a:prstGeom prst="flowChartMagneticDisk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tx1"/>
                  </a:solidFill>
                </a:rPr>
                <a:t>Данные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5861050" y="2063750"/>
            <a:ext cx="2847975" cy="1354138"/>
            <a:chOff x="6054535" y="2063028"/>
            <a:chExt cx="2847455" cy="1355227"/>
          </a:xfrm>
        </p:grpSpPr>
        <p:sp>
          <p:nvSpPr>
            <p:cNvPr id="202" name="Прямоугольник 201"/>
            <p:cNvSpPr/>
            <p:nvPr/>
          </p:nvSpPr>
          <p:spPr>
            <a:xfrm>
              <a:off x="6054535" y="2276843"/>
              <a:ext cx="2847455" cy="1141412"/>
            </a:xfrm>
            <a:prstGeom prst="rect">
              <a:avLst/>
            </a:prstGeom>
            <a:solidFill>
              <a:srgbClr val="FFEEB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1100" dirty="0">
                  <a:solidFill>
                    <a:schemeClr val="tx1"/>
                  </a:solidFill>
                </a:rPr>
                <a:t>ГИС Сервер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03" name="Прямоугольник 202"/>
            <p:cNvSpPr/>
            <p:nvPr/>
          </p:nvSpPr>
          <p:spPr>
            <a:xfrm>
              <a:off x="6754227" y="2608063"/>
              <a:ext cx="2002605" cy="635792"/>
            </a:xfrm>
            <a:prstGeom prst="rect">
              <a:avLst/>
            </a:prstGeom>
            <a:solidFill>
              <a:srgbClr val="FFDC6D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chemeClr val="tx1"/>
                  </a:solidFill>
                </a:rPr>
                <a:t>Модуль публикации геоинформационных данных</a:t>
              </a:r>
            </a:p>
          </p:txBody>
        </p:sp>
        <p:grpSp>
          <p:nvGrpSpPr>
            <p:cNvPr id="10539" name="Группа 203"/>
            <p:cNvGrpSpPr>
              <a:grpSpLocks/>
            </p:cNvGrpSpPr>
            <p:nvPr/>
          </p:nvGrpSpPr>
          <p:grpSpPr bwMode="auto">
            <a:xfrm>
              <a:off x="6181715" y="2063028"/>
              <a:ext cx="463550" cy="835025"/>
              <a:chOff x="1953467" y="4314825"/>
              <a:chExt cx="753698" cy="1276350"/>
            </a:xfrm>
          </p:grpSpPr>
          <p:sp>
            <p:nvSpPr>
              <p:cNvPr id="205" name="Блок-схема: процесс 204"/>
              <p:cNvSpPr/>
              <p:nvPr/>
            </p:nvSpPr>
            <p:spPr>
              <a:xfrm>
                <a:off x="2030558" y="4363394"/>
                <a:ext cx="598719" cy="964104"/>
              </a:xfrm>
              <a:prstGeom prst="flowChartProces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06" name="Блок-схема: процесс 205"/>
              <p:cNvSpPr/>
              <p:nvPr/>
            </p:nvSpPr>
            <p:spPr>
              <a:xfrm>
                <a:off x="1953137" y="4314825"/>
                <a:ext cx="753560" cy="1277376"/>
              </a:xfrm>
              <a:prstGeom prst="flowChartProces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07" name="Минус 206"/>
              <p:cNvSpPr/>
              <p:nvPr/>
            </p:nvSpPr>
            <p:spPr>
              <a:xfrm>
                <a:off x="1953137" y="4528531"/>
                <a:ext cx="152261" cy="46142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08" name="Минус 207"/>
              <p:cNvSpPr/>
              <p:nvPr/>
            </p:nvSpPr>
            <p:spPr>
              <a:xfrm>
                <a:off x="1953137" y="4594100"/>
                <a:ext cx="152261" cy="4614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09" name="Минус 208"/>
              <p:cNvSpPr/>
              <p:nvPr/>
            </p:nvSpPr>
            <p:spPr>
              <a:xfrm>
                <a:off x="2551856" y="4528531"/>
                <a:ext cx="154841" cy="46142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0" name="Минус 209"/>
              <p:cNvSpPr/>
              <p:nvPr/>
            </p:nvSpPr>
            <p:spPr>
              <a:xfrm>
                <a:off x="2551856" y="4594100"/>
                <a:ext cx="154841" cy="4614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1" name="Минус 210"/>
              <p:cNvSpPr/>
              <p:nvPr/>
            </p:nvSpPr>
            <p:spPr>
              <a:xfrm>
                <a:off x="1953137" y="4788378"/>
                <a:ext cx="154841" cy="4614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2" name="Минус 211"/>
              <p:cNvSpPr/>
              <p:nvPr/>
            </p:nvSpPr>
            <p:spPr>
              <a:xfrm>
                <a:off x="1953137" y="4856375"/>
                <a:ext cx="154841" cy="4614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3" name="Минус 212"/>
              <p:cNvSpPr/>
              <p:nvPr/>
            </p:nvSpPr>
            <p:spPr>
              <a:xfrm>
                <a:off x="2554437" y="4788378"/>
                <a:ext cx="152260" cy="4614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4" name="Минус 213"/>
              <p:cNvSpPr/>
              <p:nvPr/>
            </p:nvSpPr>
            <p:spPr>
              <a:xfrm>
                <a:off x="2554437" y="4856375"/>
                <a:ext cx="152260" cy="4614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5" name="Минус 214"/>
              <p:cNvSpPr/>
              <p:nvPr/>
            </p:nvSpPr>
            <p:spPr>
              <a:xfrm>
                <a:off x="1953137" y="5062794"/>
                <a:ext cx="154841" cy="46142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6" name="Минус 215"/>
              <p:cNvSpPr/>
              <p:nvPr/>
            </p:nvSpPr>
            <p:spPr>
              <a:xfrm>
                <a:off x="1953137" y="5128364"/>
                <a:ext cx="154841" cy="4614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7" name="Минус 216"/>
              <p:cNvSpPr/>
              <p:nvPr/>
            </p:nvSpPr>
            <p:spPr>
              <a:xfrm>
                <a:off x="2554437" y="5062794"/>
                <a:ext cx="152260" cy="46142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8" name="Минус 217"/>
              <p:cNvSpPr/>
              <p:nvPr/>
            </p:nvSpPr>
            <p:spPr>
              <a:xfrm>
                <a:off x="2554437" y="5128364"/>
                <a:ext cx="152260" cy="4614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19" name="Минус 218"/>
              <p:cNvSpPr/>
              <p:nvPr/>
            </p:nvSpPr>
            <p:spPr>
              <a:xfrm>
                <a:off x="2141528" y="4550388"/>
                <a:ext cx="381941" cy="4614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20" name="Минус 219"/>
              <p:cNvSpPr/>
              <p:nvPr/>
            </p:nvSpPr>
            <p:spPr>
              <a:xfrm>
                <a:off x="2144108" y="4824804"/>
                <a:ext cx="381941" cy="46142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21" name="Минус 220"/>
              <p:cNvSpPr/>
              <p:nvPr/>
            </p:nvSpPr>
            <p:spPr>
              <a:xfrm>
                <a:off x="2138946" y="5084652"/>
                <a:ext cx="381941" cy="46140"/>
              </a:xfrm>
              <a:prstGeom prst="mathMinus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22" name="Равно 221"/>
              <p:cNvSpPr/>
              <p:nvPr/>
            </p:nvSpPr>
            <p:spPr>
              <a:xfrm>
                <a:off x="2526049" y="5235217"/>
                <a:ext cx="116132" cy="356985"/>
              </a:xfrm>
              <a:prstGeom prst="mathEqual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23" name="Прямоугольник 222"/>
          <p:cNvSpPr/>
          <p:nvPr/>
        </p:nvSpPr>
        <p:spPr>
          <a:xfrm>
            <a:off x="674876" y="3879899"/>
            <a:ext cx="4572023" cy="1606501"/>
          </a:xfrm>
          <a:prstGeom prst="rect">
            <a:avLst/>
          </a:prstGeom>
          <a:solidFill>
            <a:srgbClr val="FFEEB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Сервер приложений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8225" name="Группа 224"/>
          <p:cNvGrpSpPr>
            <a:grpSpLocks/>
          </p:cNvGrpSpPr>
          <p:nvPr/>
        </p:nvGrpSpPr>
        <p:grpSpPr bwMode="auto">
          <a:xfrm>
            <a:off x="820738" y="3668713"/>
            <a:ext cx="463550" cy="835025"/>
            <a:chOff x="1953467" y="4314825"/>
            <a:chExt cx="753698" cy="1276350"/>
          </a:xfrm>
        </p:grpSpPr>
        <p:sp>
          <p:nvSpPr>
            <p:cNvPr id="226" name="Блок-схема: процесс 225"/>
            <p:cNvSpPr/>
            <p:nvPr/>
          </p:nvSpPr>
          <p:spPr>
            <a:xfrm>
              <a:off x="2030902" y="4363355"/>
              <a:ext cx="598829" cy="96332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7" name="Блок-схема: процесс 226"/>
            <p:cNvSpPr/>
            <p:nvPr/>
          </p:nvSpPr>
          <p:spPr>
            <a:xfrm>
              <a:off x="1953467" y="4314825"/>
              <a:ext cx="753698" cy="1276350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8" name="Минус 227"/>
            <p:cNvSpPr/>
            <p:nvPr/>
          </p:nvSpPr>
          <p:spPr>
            <a:xfrm>
              <a:off x="1953467" y="4528359"/>
              <a:ext cx="152287" cy="46103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9" name="Минус 228"/>
            <p:cNvSpPr/>
            <p:nvPr/>
          </p:nvSpPr>
          <p:spPr>
            <a:xfrm>
              <a:off x="1953467" y="4593874"/>
              <a:ext cx="152287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0" name="Минус 229"/>
            <p:cNvSpPr/>
            <p:nvPr/>
          </p:nvSpPr>
          <p:spPr>
            <a:xfrm>
              <a:off x="2552296" y="4528359"/>
              <a:ext cx="154869" cy="46103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1" name="Минус 230"/>
            <p:cNvSpPr/>
            <p:nvPr/>
          </p:nvSpPr>
          <p:spPr>
            <a:xfrm>
              <a:off x="2552296" y="4593874"/>
              <a:ext cx="15486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2" name="Минус 231"/>
            <p:cNvSpPr/>
            <p:nvPr/>
          </p:nvSpPr>
          <p:spPr>
            <a:xfrm>
              <a:off x="1953467" y="4787996"/>
              <a:ext cx="15486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3" name="Минус 232"/>
            <p:cNvSpPr/>
            <p:nvPr/>
          </p:nvSpPr>
          <p:spPr>
            <a:xfrm>
              <a:off x="1953467" y="4855938"/>
              <a:ext cx="15486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4" name="Минус 233"/>
            <p:cNvSpPr/>
            <p:nvPr/>
          </p:nvSpPr>
          <p:spPr>
            <a:xfrm>
              <a:off x="2554876" y="4787996"/>
              <a:ext cx="15228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5" name="Минус 234"/>
            <p:cNvSpPr/>
            <p:nvPr/>
          </p:nvSpPr>
          <p:spPr>
            <a:xfrm>
              <a:off x="2554876" y="4855938"/>
              <a:ext cx="15228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6" name="Минус 235"/>
            <p:cNvSpPr/>
            <p:nvPr/>
          </p:nvSpPr>
          <p:spPr>
            <a:xfrm>
              <a:off x="1953467" y="5062193"/>
              <a:ext cx="154869" cy="46103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7" name="Минус 236"/>
            <p:cNvSpPr/>
            <p:nvPr/>
          </p:nvSpPr>
          <p:spPr>
            <a:xfrm>
              <a:off x="1953467" y="5127709"/>
              <a:ext cx="15486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8" name="Минус 237"/>
            <p:cNvSpPr/>
            <p:nvPr/>
          </p:nvSpPr>
          <p:spPr>
            <a:xfrm>
              <a:off x="2554876" y="5062193"/>
              <a:ext cx="152289" cy="46103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9" name="Минус 238"/>
            <p:cNvSpPr/>
            <p:nvPr/>
          </p:nvSpPr>
          <p:spPr>
            <a:xfrm>
              <a:off x="2554876" y="5127709"/>
              <a:ext cx="152289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0" name="Минус 239"/>
            <p:cNvSpPr/>
            <p:nvPr/>
          </p:nvSpPr>
          <p:spPr>
            <a:xfrm>
              <a:off x="2141891" y="4550197"/>
              <a:ext cx="382011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1" name="Минус 240"/>
            <p:cNvSpPr/>
            <p:nvPr/>
          </p:nvSpPr>
          <p:spPr>
            <a:xfrm>
              <a:off x="2144473" y="4824394"/>
              <a:ext cx="382011" cy="46103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2" name="Минус 241"/>
            <p:cNvSpPr/>
            <p:nvPr/>
          </p:nvSpPr>
          <p:spPr>
            <a:xfrm>
              <a:off x="2139310" y="5084031"/>
              <a:ext cx="382011" cy="46105"/>
            </a:xfrm>
            <a:prstGeom prst="mathMin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3" name="Равно 242"/>
            <p:cNvSpPr/>
            <p:nvPr/>
          </p:nvSpPr>
          <p:spPr>
            <a:xfrm>
              <a:off x="2526484" y="5234476"/>
              <a:ext cx="116151" cy="356699"/>
            </a:xfrm>
            <a:prstGeom prst="mathEqual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1449388" y="895350"/>
            <a:ext cx="1484312" cy="971550"/>
            <a:chOff x="3406140" y="1066800"/>
            <a:chExt cx="2128176" cy="1580198"/>
          </a:xfrm>
        </p:grpSpPr>
        <p:grpSp>
          <p:nvGrpSpPr>
            <p:cNvPr id="10460" name="Группа 1"/>
            <p:cNvGrpSpPr>
              <a:grpSpLocks/>
            </p:cNvGrpSpPr>
            <p:nvPr/>
          </p:nvGrpSpPr>
          <p:grpSpPr bwMode="auto">
            <a:xfrm>
              <a:off x="3571875" y="1212850"/>
              <a:ext cx="1798638" cy="1103313"/>
              <a:chOff x="3602929" y="1457325"/>
              <a:chExt cx="1798377" cy="1103324"/>
            </a:xfrm>
          </p:grpSpPr>
          <p:grpSp>
            <p:nvGrpSpPr>
              <p:cNvPr id="10464" name="Группа 87"/>
              <p:cNvGrpSpPr>
                <a:grpSpLocks/>
              </p:cNvGrpSpPr>
              <p:nvPr/>
            </p:nvGrpSpPr>
            <p:grpSpPr bwMode="auto">
              <a:xfrm>
                <a:off x="3851275" y="1457325"/>
                <a:ext cx="1176012" cy="752497"/>
                <a:chOff x="5981700" y="1614427"/>
                <a:chExt cx="1505744" cy="1048289"/>
              </a:xfrm>
            </p:grpSpPr>
            <p:sp>
              <p:nvSpPr>
                <p:cNvPr id="83" name="Блок-схема: процесс 82"/>
                <p:cNvSpPr/>
                <p:nvPr/>
              </p:nvSpPr>
              <p:spPr>
                <a:xfrm>
                  <a:off x="7144516" y="1777859"/>
                  <a:ext cx="343839" cy="629476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66" name="Блок-схема: процесс 65"/>
                <p:cNvSpPr/>
                <p:nvPr/>
              </p:nvSpPr>
              <p:spPr>
                <a:xfrm>
                  <a:off x="5981876" y="1615995"/>
                  <a:ext cx="1110190" cy="719400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65" name="Блок-схема: процесс 64"/>
                <p:cNvSpPr/>
                <p:nvPr/>
              </p:nvSpPr>
              <p:spPr>
                <a:xfrm>
                  <a:off x="6043067" y="1666353"/>
                  <a:ext cx="987808" cy="625878"/>
                </a:xfrm>
                <a:prstGeom prst="flowChartProcess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80" name="Минус 79"/>
                <p:cNvSpPr/>
                <p:nvPr/>
              </p:nvSpPr>
              <p:spPr>
                <a:xfrm>
                  <a:off x="7199881" y="1867785"/>
                  <a:ext cx="236024" cy="28776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81" name="Минус 80"/>
                <p:cNvSpPr/>
                <p:nvPr/>
              </p:nvSpPr>
              <p:spPr>
                <a:xfrm>
                  <a:off x="7199881" y="2036843"/>
                  <a:ext cx="233111" cy="28776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82" name="Равно 81"/>
                <p:cNvSpPr/>
                <p:nvPr/>
              </p:nvSpPr>
              <p:spPr>
                <a:xfrm>
                  <a:off x="7281469" y="2105187"/>
                  <a:ext cx="69933" cy="230208"/>
                </a:xfrm>
                <a:prstGeom prst="mathEqual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Блок-схема: процесс 83"/>
                <p:cNvSpPr/>
                <p:nvPr/>
              </p:nvSpPr>
              <p:spPr>
                <a:xfrm>
                  <a:off x="6223728" y="2403737"/>
                  <a:ext cx="626486" cy="46762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85" name="Блок-схема: процесс 84"/>
                <p:cNvSpPr/>
                <p:nvPr/>
              </p:nvSpPr>
              <p:spPr>
                <a:xfrm>
                  <a:off x="6483065" y="2349783"/>
                  <a:ext cx="107813" cy="46760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7" name="Блок-схема: ручное управление 36"/>
                <p:cNvSpPr/>
                <p:nvPr/>
              </p:nvSpPr>
              <p:spPr>
                <a:xfrm rot="10800000">
                  <a:off x="6011015" y="2500857"/>
                  <a:ext cx="1051912" cy="161864"/>
                </a:xfrm>
                <a:prstGeom prst="flowChartManualOperation">
                  <a:avLst/>
                </a:prstGeom>
                <a:solidFill>
                  <a:schemeClr val="accent3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grpSp>
              <p:nvGrpSpPr>
                <p:cNvPr id="10508" name="Группа 86"/>
                <p:cNvGrpSpPr>
                  <a:grpSpLocks/>
                </p:cNvGrpSpPr>
                <p:nvPr/>
              </p:nvGrpSpPr>
              <p:grpSpPr bwMode="auto">
                <a:xfrm>
                  <a:off x="6984524" y="2420011"/>
                  <a:ext cx="136293" cy="151266"/>
                  <a:chOff x="7360092" y="2893014"/>
                  <a:chExt cx="391415" cy="522885"/>
                </a:xfrm>
              </p:grpSpPr>
              <p:sp>
                <p:nvSpPr>
                  <p:cNvPr id="39" name="Овал 38"/>
                  <p:cNvSpPr/>
                  <p:nvPr/>
                </p:nvSpPr>
                <p:spPr>
                  <a:xfrm>
                    <a:off x="7367678" y="2923795"/>
                    <a:ext cx="393313" cy="497352"/>
                  </a:xfrm>
                  <a:prstGeom prst="ellipse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79" name="Минус 78"/>
                  <p:cNvSpPr/>
                  <p:nvPr/>
                </p:nvSpPr>
                <p:spPr>
                  <a:xfrm rot="5400000">
                    <a:off x="7442032" y="3000310"/>
                    <a:ext cx="236238" cy="33473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92" name="Минус 91"/>
                  <p:cNvSpPr/>
                  <p:nvPr/>
                </p:nvSpPr>
                <p:spPr>
                  <a:xfrm>
                    <a:off x="7367678" y="3097868"/>
                    <a:ext cx="393313" cy="49735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94" name="Минус 93"/>
                <p:cNvSpPr/>
                <p:nvPr/>
              </p:nvSpPr>
              <p:spPr>
                <a:xfrm>
                  <a:off x="6162537" y="2526035"/>
                  <a:ext cx="748868" cy="4676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95" name="Минус 94"/>
                <p:cNvSpPr/>
                <p:nvPr/>
              </p:nvSpPr>
              <p:spPr>
                <a:xfrm>
                  <a:off x="6080948" y="2579991"/>
                  <a:ext cx="734299" cy="5755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96" name="Минус 95"/>
                <p:cNvSpPr/>
                <p:nvPr/>
              </p:nvSpPr>
              <p:spPr>
                <a:xfrm>
                  <a:off x="6762798" y="2579991"/>
                  <a:ext cx="148607" cy="5755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10465" name="Группа 97"/>
              <p:cNvGrpSpPr>
                <a:grpSpLocks/>
              </p:cNvGrpSpPr>
              <p:nvPr/>
            </p:nvGrpSpPr>
            <p:grpSpPr bwMode="auto">
              <a:xfrm>
                <a:off x="4225294" y="1635094"/>
                <a:ext cx="1176012" cy="752497"/>
                <a:chOff x="5981700" y="1614427"/>
                <a:chExt cx="1505744" cy="1048289"/>
              </a:xfrm>
            </p:grpSpPr>
            <p:sp>
              <p:nvSpPr>
                <p:cNvPr id="99" name="Блок-схема: процесс 98"/>
                <p:cNvSpPr/>
                <p:nvPr/>
              </p:nvSpPr>
              <p:spPr>
                <a:xfrm>
                  <a:off x="7143506" y="1782003"/>
                  <a:ext cx="343839" cy="625878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0" name="Блок-схема: процесс 99"/>
                <p:cNvSpPr/>
                <p:nvPr/>
              </p:nvSpPr>
              <p:spPr>
                <a:xfrm>
                  <a:off x="5980867" y="1620139"/>
                  <a:ext cx="1113104" cy="715802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1" name="Блок-схема: процесс 100"/>
                <p:cNvSpPr/>
                <p:nvPr/>
              </p:nvSpPr>
              <p:spPr>
                <a:xfrm>
                  <a:off x="6042057" y="1670497"/>
                  <a:ext cx="990721" cy="622280"/>
                </a:xfrm>
                <a:prstGeom prst="flowChartProcess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2" name="Минус 101"/>
                <p:cNvSpPr/>
                <p:nvPr/>
              </p:nvSpPr>
              <p:spPr>
                <a:xfrm>
                  <a:off x="7201784" y="1868331"/>
                  <a:ext cx="236026" cy="28776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3" name="Минус 102"/>
                <p:cNvSpPr/>
                <p:nvPr/>
              </p:nvSpPr>
              <p:spPr>
                <a:xfrm>
                  <a:off x="7198871" y="2037391"/>
                  <a:ext cx="233111" cy="28776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4" name="Равно 103"/>
                <p:cNvSpPr/>
                <p:nvPr/>
              </p:nvSpPr>
              <p:spPr>
                <a:xfrm>
                  <a:off x="7280460" y="2105733"/>
                  <a:ext cx="69933" cy="230208"/>
                </a:xfrm>
                <a:prstGeom prst="mathEqual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Блок-схема: процесс 104"/>
                <p:cNvSpPr/>
                <p:nvPr/>
              </p:nvSpPr>
              <p:spPr>
                <a:xfrm>
                  <a:off x="6225633" y="2404285"/>
                  <a:ext cx="623572" cy="46760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6" name="Блок-схема: процесс 105"/>
                <p:cNvSpPr/>
                <p:nvPr/>
              </p:nvSpPr>
              <p:spPr>
                <a:xfrm>
                  <a:off x="6482055" y="2350329"/>
                  <a:ext cx="107813" cy="46762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7" name="Блок-схема: ручное управление 106"/>
                <p:cNvSpPr/>
                <p:nvPr/>
              </p:nvSpPr>
              <p:spPr>
                <a:xfrm rot="10800000">
                  <a:off x="6010006" y="2501403"/>
                  <a:ext cx="1051912" cy="161866"/>
                </a:xfrm>
                <a:prstGeom prst="flowChartManualOperation">
                  <a:avLst/>
                </a:prstGeom>
                <a:solidFill>
                  <a:schemeClr val="accent3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grpSp>
              <p:nvGrpSpPr>
                <p:cNvPr id="10492" name="Группа 107"/>
                <p:cNvGrpSpPr>
                  <a:grpSpLocks/>
                </p:cNvGrpSpPr>
                <p:nvPr/>
              </p:nvGrpSpPr>
              <p:grpSpPr bwMode="auto">
                <a:xfrm>
                  <a:off x="6984524" y="2420011"/>
                  <a:ext cx="136293" cy="151266"/>
                  <a:chOff x="7360092" y="2893014"/>
                  <a:chExt cx="391415" cy="522885"/>
                </a:xfrm>
              </p:grpSpPr>
              <p:sp>
                <p:nvSpPr>
                  <p:cNvPr id="112" name="Овал 111"/>
                  <p:cNvSpPr/>
                  <p:nvPr/>
                </p:nvSpPr>
                <p:spPr>
                  <a:xfrm>
                    <a:off x="7356413" y="2938120"/>
                    <a:ext cx="393307" cy="497352"/>
                  </a:xfrm>
                  <a:prstGeom prst="ellipse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13" name="Минус 112"/>
                  <p:cNvSpPr/>
                  <p:nvPr/>
                </p:nvSpPr>
                <p:spPr>
                  <a:xfrm rot="5400000">
                    <a:off x="7439133" y="3014635"/>
                    <a:ext cx="236238" cy="33473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14" name="Минус 113"/>
                  <p:cNvSpPr/>
                  <p:nvPr/>
                </p:nvSpPr>
                <p:spPr>
                  <a:xfrm>
                    <a:off x="7356413" y="3112193"/>
                    <a:ext cx="393307" cy="49735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109" name="Минус 108"/>
                <p:cNvSpPr/>
                <p:nvPr/>
              </p:nvSpPr>
              <p:spPr>
                <a:xfrm>
                  <a:off x="6164441" y="2526583"/>
                  <a:ext cx="748870" cy="46760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10" name="Минус 109"/>
                <p:cNvSpPr/>
                <p:nvPr/>
              </p:nvSpPr>
              <p:spPr>
                <a:xfrm>
                  <a:off x="6079939" y="2580537"/>
                  <a:ext cx="734299" cy="5755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11" name="Минус 110"/>
                <p:cNvSpPr/>
                <p:nvPr/>
              </p:nvSpPr>
              <p:spPr>
                <a:xfrm>
                  <a:off x="6761788" y="2580537"/>
                  <a:ext cx="151522" cy="5755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10466" name="Группа 114"/>
              <p:cNvGrpSpPr>
                <a:grpSpLocks/>
              </p:cNvGrpSpPr>
              <p:nvPr/>
            </p:nvGrpSpPr>
            <p:grpSpPr bwMode="auto">
              <a:xfrm>
                <a:off x="3602929" y="1808174"/>
                <a:ext cx="1174750" cy="752475"/>
                <a:chOff x="5982425" y="1614458"/>
                <a:chExt cx="1504128" cy="1048258"/>
              </a:xfrm>
            </p:grpSpPr>
            <p:sp>
              <p:nvSpPr>
                <p:cNvPr id="116" name="Блок-схема: процесс 115"/>
                <p:cNvSpPr/>
                <p:nvPr/>
              </p:nvSpPr>
              <p:spPr>
                <a:xfrm>
                  <a:off x="7142691" y="1778320"/>
                  <a:ext cx="343838" cy="629476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17" name="Блок-схема: процесс 116"/>
                <p:cNvSpPr/>
                <p:nvPr/>
              </p:nvSpPr>
              <p:spPr>
                <a:xfrm>
                  <a:off x="5982965" y="1620052"/>
                  <a:ext cx="1110191" cy="715804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18" name="Блок-схема: процесс 117"/>
                <p:cNvSpPr/>
                <p:nvPr/>
              </p:nvSpPr>
              <p:spPr>
                <a:xfrm>
                  <a:off x="6044157" y="1670410"/>
                  <a:ext cx="987806" cy="622282"/>
                </a:xfrm>
                <a:prstGeom prst="flowChartProcess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sp>
              <p:nvSpPr>
                <p:cNvPr id="119" name="Минус 118"/>
                <p:cNvSpPr/>
                <p:nvPr/>
              </p:nvSpPr>
              <p:spPr>
                <a:xfrm>
                  <a:off x="7200968" y="1868247"/>
                  <a:ext cx="233111" cy="28776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20" name="Минус 119"/>
                <p:cNvSpPr/>
                <p:nvPr/>
              </p:nvSpPr>
              <p:spPr>
                <a:xfrm>
                  <a:off x="7198055" y="2037305"/>
                  <a:ext cx="233111" cy="28776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21" name="Равно 120"/>
                <p:cNvSpPr/>
                <p:nvPr/>
              </p:nvSpPr>
              <p:spPr>
                <a:xfrm>
                  <a:off x="7279644" y="2105649"/>
                  <a:ext cx="69933" cy="230208"/>
                </a:xfrm>
                <a:prstGeom prst="mathEqual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Блок-схема: процесс 121"/>
                <p:cNvSpPr/>
                <p:nvPr/>
              </p:nvSpPr>
              <p:spPr>
                <a:xfrm>
                  <a:off x="6227731" y="2404199"/>
                  <a:ext cx="623571" cy="46762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23" name="Блок-схема: процесс 122"/>
                <p:cNvSpPr/>
                <p:nvPr/>
              </p:nvSpPr>
              <p:spPr>
                <a:xfrm>
                  <a:off x="6484153" y="2350245"/>
                  <a:ext cx="107815" cy="46760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24" name="Блок-схема: ручное управление 123"/>
                <p:cNvSpPr/>
                <p:nvPr/>
              </p:nvSpPr>
              <p:spPr>
                <a:xfrm rot="10800000">
                  <a:off x="6012103" y="2501319"/>
                  <a:ext cx="1051913" cy="161864"/>
                </a:xfrm>
                <a:prstGeom prst="flowChartManualOperation">
                  <a:avLst/>
                </a:prstGeom>
                <a:solidFill>
                  <a:schemeClr val="accent3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grpSp>
              <p:nvGrpSpPr>
                <p:cNvPr id="10476" name="Группа 124"/>
                <p:cNvGrpSpPr>
                  <a:grpSpLocks/>
                </p:cNvGrpSpPr>
                <p:nvPr/>
              </p:nvGrpSpPr>
              <p:grpSpPr bwMode="auto">
                <a:xfrm>
                  <a:off x="6984524" y="2420011"/>
                  <a:ext cx="136293" cy="151266"/>
                  <a:chOff x="7360092" y="2893014"/>
                  <a:chExt cx="391415" cy="522885"/>
                </a:xfrm>
              </p:grpSpPr>
              <p:sp>
                <p:nvSpPr>
                  <p:cNvPr id="129" name="Овал 128"/>
                  <p:cNvSpPr/>
                  <p:nvPr/>
                </p:nvSpPr>
                <p:spPr>
                  <a:xfrm>
                    <a:off x="7362438" y="2937823"/>
                    <a:ext cx="401678" cy="497352"/>
                  </a:xfrm>
                  <a:prstGeom prst="ellipse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30" name="Минус 129"/>
                  <p:cNvSpPr/>
                  <p:nvPr/>
                </p:nvSpPr>
                <p:spPr>
                  <a:xfrm rot="5400000">
                    <a:off x="7440971" y="3018524"/>
                    <a:ext cx="236246" cy="25108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31" name="Минус 130"/>
                  <p:cNvSpPr/>
                  <p:nvPr/>
                </p:nvSpPr>
                <p:spPr>
                  <a:xfrm>
                    <a:off x="7362438" y="3111896"/>
                    <a:ext cx="401678" cy="49735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126" name="Минус 125"/>
                <p:cNvSpPr/>
                <p:nvPr/>
              </p:nvSpPr>
              <p:spPr>
                <a:xfrm>
                  <a:off x="6166540" y="2526497"/>
                  <a:ext cx="745954" cy="4676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27" name="Минус 126"/>
                <p:cNvSpPr/>
                <p:nvPr/>
              </p:nvSpPr>
              <p:spPr>
                <a:xfrm>
                  <a:off x="6082037" y="2580453"/>
                  <a:ext cx="734299" cy="5755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28" name="Минус 127"/>
                <p:cNvSpPr/>
                <p:nvPr/>
              </p:nvSpPr>
              <p:spPr>
                <a:xfrm>
                  <a:off x="6763886" y="2580453"/>
                  <a:ext cx="148609" cy="5755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  <p:sp>
          <p:nvSpPr>
            <p:cNvPr id="295" name="Прямоугольник 294"/>
            <p:cNvSpPr/>
            <p:nvPr/>
          </p:nvSpPr>
          <p:spPr>
            <a:xfrm>
              <a:off x="3406140" y="1066800"/>
              <a:ext cx="2128176" cy="1580198"/>
            </a:xfrm>
            <a:prstGeom prst="rect">
              <a:avLst/>
            </a:prstGeom>
            <a:noFill/>
            <a:ln>
              <a:solidFill>
                <a:srgbClr val="FFDC6D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</a:rPr>
                <a:t>Пользователи</a:t>
              </a:r>
              <a:endParaRPr lang="ru-RU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4583113" y="898525"/>
            <a:ext cx="1423987" cy="973138"/>
            <a:chOff x="5792439" y="1066800"/>
            <a:chExt cx="2128176" cy="1580198"/>
          </a:xfrm>
        </p:grpSpPr>
        <p:grpSp>
          <p:nvGrpSpPr>
            <p:cNvPr id="10405" name="Группа 453"/>
            <p:cNvGrpSpPr>
              <a:grpSpLocks/>
            </p:cNvGrpSpPr>
            <p:nvPr/>
          </p:nvGrpSpPr>
          <p:grpSpPr bwMode="auto">
            <a:xfrm>
              <a:off x="5958517" y="1212850"/>
              <a:ext cx="1798393" cy="1104189"/>
              <a:chOff x="3601970" y="1457325"/>
              <a:chExt cx="1799721" cy="1104200"/>
            </a:xfrm>
          </p:grpSpPr>
          <p:grpSp>
            <p:nvGrpSpPr>
              <p:cNvPr id="10409" name="Группа 87"/>
              <p:cNvGrpSpPr>
                <a:grpSpLocks/>
              </p:cNvGrpSpPr>
              <p:nvPr/>
            </p:nvGrpSpPr>
            <p:grpSpPr bwMode="auto">
              <a:xfrm>
                <a:off x="3851275" y="1457325"/>
                <a:ext cx="1176012" cy="752497"/>
                <a:chOff x="5981700" y="1614427"/>
                <a:chExt cx="1505744" cy="1048289"/>
              </a:xfrm>
            </p:grpSpPr>
            <p:sp>
              <p:nvSpPr>
                <p:cNvPr id="490" name="Блок-схема: процесс 489"/>
                <p:cNvSpPr/>
                <p:nvPr/>
              </p:nvSpPr>
              <p:spPr>
                <a:xfrm>
                  <a:off x="7142979" y="1777262"/>
                  <a:ext cx="343522" cy="632039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91" name="Блок-схема: процесс 490"/>
                <p:cNvSpPr/>
                <p:nvPr/>
              </p:nvSpPr>
              <p:spPr>
                <a:xfrm>
                  <a:off x="5981694" y="1615662"/>
                  <a:ext cx="1112645" cy="718226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92" name="Блок-схема: процесс 491"/>
                <p:cNvSpPr/>
                <p:nvPr/>
              </p:nvSpPr>
              <p:spPr>
                <a:xfrm>
                  <a:off x="6042495" y="1665938"/>
                  <a:ext cx="988005" cy="628447"/>
                </a:xfrm>
                <a:prstGeom prst="flowChartProcess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93" name="Минус 492"/>
                <p:cNvSpPr/>
                <p:nvPr/>
              </p:nvSpPr>
              <p:spPr>
                <a:xfrm>
                  <a:off x="7200741" y="1867041"/>
                  <a:ext cx="237121" cy="28729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94" name="Минус 493"/>
                <p:cNvSpPr/>
                <p:nvPr/>
              </p:nvSpPr>
              <p:spPr>
                <a:xfrm>
                  <a:off x="7197700" y="2039416"/>
                  <a:ext cx="234082" cy="28729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95" name="Равно 494"/>
                <p:cNvSpPr/>
                <p:nvPr/>
              </p:nvSpPr>
              <p:spPr>
                <a:xfrm>
                  <a:off x="7279781" y="2104056"/>
                  <a:ext cx="69919" cy="233422"/>
                </a:xfrm>
                <a:prstGeom prst="mathEqual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6" name="Блок-схема: процесс 495"/>
                <p:cNvSpPr/>
                <p:nvPr/>
              </p:nvSpPr>
              <p:spPr>
                <a:xfrm>
                  <a:off x="6224895" y="2405711"/>
                  <a:ext cx="623204" cy="46684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97" name="Блок-схема: процесс 496"/>
                <p:cNvSpPr/>
                <p:nvPr/>
              </p:nvSpPr>
              <p:spPr>
                <a:xfrm>
                  <a:off x="6483297" y="2351843"/>
                  <a:ext cx="106400" cy="43094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98" name="Блок-схема: ручное управление 497"/>
                <p:cNvSpPr/>
                <p:nvPr/>
              </p:nvSpPr>
              <p:spPr>
                <a:xfrm rot="10800000">
                  <a:off x="6012094" y="2499080"/>
                  <a:ext cx="1051845" cy="165192"/>
                </a:xfrm>
                <a:prstGeom prst="flowChartManualOperation">
                  <a:avLst/>
                </a:prstGeom>
                <a:solidFill>
                  <a:schemeClr val="accent3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grpSp>
              <p:nvGrpSpPr>
                <p:cNvPr id="10453" name="Группа 86"/>
                <p:cNvGrpSpPr>
                  <a:grpSpLocks/>
                </p:cNvGrpSpPr>
                <p:nvPr/>
              </p:nvGrpSpPr>
              <p:grpSpPr bwMode="auto">
                <a:xfrm>
                  <a:off x="6984524" y="2420011"/>
                  <a:ext cx="136293" cy="151266"/>
                  <a:chOff x="7360092" y="2893014"/>
                  <a:chExt cx="391415" cy="522885"/>
                </a:xfrm>
              </p:grpSpPr>
              <p:sp>
                <p:nvSpPr>
                  <p:cNvPr id="503" name="Овал 502"/>
                  <p:cNvSpPr/>
                  <p:nvPr/>
                </p:nvSpPr>
                <p:spPr>
                  <a:xfrm>
                    <a:off x="7369903" y="2918060"/>
                    <a:ext cx="375411" cy="521368"/>
                  </a:xfrm>
                  <a:prstGeom prst="ellipse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504" name="Минус 503"/>
                  <p:cNvSpPr/>
                  <p:nvPr/>
                </p:nvSpPr>
                <p:spPr>
                  <a:xfrm rot="5400000">
                    <a:off x="7444049" y="2993698"/>
                    <a:ext cx="235853" cy="34922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505" name="Минус 504"/>
                  <p:cNvSpPr/>
                  <p:nvPr/>
                </p:nvSpPr>
                <p:spPr>
                  <a:xfrm>
                    <a:off x="7369903" y="3091849"/>
                    <a:ext cx="375411" cy="62064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500" name="Минус 499"/>
                <p:cNvSpPr/>
                <p:nvPr/>
              </p:nvSpPr>
              <p:spPr>
                <a:xfrm>
                  <a:off x="6164095" y="2527809"/>
                  <a:ext cx="747843" cy="46684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01" name="Минус 500"/>
                <p:cNvSpPr/>
                <p:nvPr/>
              </p:nvSpPr>
              <p:spPr>
                <a:xfrm>
                  <a:off x="6082016" y="2581675"/>
                  <a:ext cx="732642" cy="57458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02" name="Минус 501"/>
                <p:cNvSpPr/>
                <p:nvPr/>
              </p:nvSpPr>
              <p:spPr>
                <a:xfrm>
                  <a:off x="6762979" y="2581675"/>
                  <a:ext cx="148960" cy="57458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10410" name="Группа 97"/>
              <p:cNvGrpSpPr>
                <a:grpSpLocks/>
              </p:cNvGrpSpPr>
              <p:nvPr/>
            </p:nvGrpSpPr>
            <p:grpSpPr bwMode="auto">
              <a:xfrm>
                <a:off x="4224038" y="1636081"/>
                <a:ext cx="1177653" cy="752728"/>
                <a:chOff x="5980091" y="1615802"/>
                <a:chExt cx="1507845" cy="1048611"/>
              </a:xfrm>
            </p:grpSpPr>
            <p:sp>
              <p:nvSpPr>
                <p:cNvPr id="474" name="Блок-схема: процесс 473"/>
                <p:cNvSpPr/>
                <p:nvPr/>
              </p:nvSpPr>
              <p:spPr>
                <a:xfrm>
                  <a:off x="7144413" y="1777404"/>
                  <a:ext cx="343523" cy="632040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75" name="Блок-схема: процесс 474"/>
                <p:cNvSpPr/>
                <p:nvPr/>
              </p:nvSpPr>
              <p:spPr>
                <a:xfrm>
                  <a:off x="5980089" y="1615802"/>
                  <a:ext cx="1112645" cy="718227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76" name="Блок-схема: процесс 475"/>
                <p:cNvSpPr/>
                <p:nvPr/>
              </p:nvSpPr>
              <p:spPr>
                <a:xfrm>
                  <a:off x="6040889" y="1666078"/>
                  <a:ext cx="991045" cy="628450"/>
                </a:xfrm>
                <a:prstGeom prst="flowChartProcess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77" name="Минус 476"/>
                <p:cNvSpPr/>
                <p:nvPr/>
              </p:nvSpPr>
              <p:spPr>
                <a:xfrm>
                  <a:off x="7202175" y="1867181"/>
                  <a:ext cx="234080" cy="28729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78" name="Минус 477"/>
                <p:cNvSpPr/>
                <p:nvPr/>
              </p:nvSpPr>
              <p:spPr>
                <a:xfrm>
                  <a:off x="7199134" y="2039556"/>
                  <a:ext cx="234082" cy="28729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79" name="Равно 478"/>
                <p:cNvSpPr/>
                <p:nvPr/>
              </p:nvSpPr>
              <p:spPr>
                <a:xfrm>
                  <a:off x="7281215" y="2104196"/>
                  <a:ext cx="69919" cy="233425"/>
                </a:xfrm>
                <a:prstGeom prst="mathEqual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0" name="Блок-схема: процесс 479"/>
                <p:cNvSpPr/>
                <p:nvPr/>
              </p:nvSpPr>
              <p:spPr>
                <a:xfrm>
                  <a:off x="6226329" y="2405851"/>
                  <a:ext cx="623204" cy="46686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81" name="Блок-схема: процесс 480"/>
                <p:cNvSpPr/>
                <p:nvPr/>
              </p:nvSpPr>
              <p:spPr>
                <a:xfrm>
                  <a:off x="6484731" y="2351986"/>
                  <a:ext cx="106400" cy="43094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82" name="Блок-схема: ручное управление 481"/>
                <p:cNvSpPr/>
                <p:nvPr/>
              </p:nvSpPr>
              <p:spPr>
                <a:xfrm rot="10800000">
                  <a:off x="6010489" y="2499221"/>
                  <a:ext cx="1051845" cy="165192"/>
                </a:xfrm>
                <a:prstGeom prst="flowChartManualOperation">
                  <a:avLst/>
                </a:prstGeom>
                <a:solidFill>
                  <a:schemeClr val="accent3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grpSp>
              <p:nvGrpSpPr>
                <p:cNvPr id="10437" name="Группа 107"/>
                <p:cNvGrpSpPr>
                  <a:grpSpLocks/>
                </p:cNvGrpSpPr>
                <p:nvPr/>
              </p:nvGrpSpPr>
              <p:grpSpPr bwMode="auto">
                <a:xfrm>
                  <a:off x="6984524" y="2420011"/>
                  <a:ext cx="136293" cy="151266"/>
                  <a:chOff x="7360092" y="2893014"/>
                  <a:chExt cx="391415" cy="522885"/>
                </a:xfrm>
              </p:grpSpPr>
              <p:sp>
                <p:nvSpPr>
                  <p:cNvPr id="487" name="Овал 486"/>
                  <p:cNvSpPr/>
                  <p:nvPr/>
                </p:nvSpPr>
                <p:spPr>
                  <a:xfrm>
                    <a:off x="7356561" y="2918553"/>
                    <a:ext cx="392872" cy="508958"/>
                  </a:xfrm>
                  <a:prstGeom prst="ellipse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88" name="Минус 487"/>
                  <p:cNvSpPr/>
                  <p:nvPr/>
                </p:nvSpPr>
                <p:spPr>
                  <a:xfrm rot="5400000">
                    <a:off x="7435067" y="2998559"/>
                    <a:ext cx="235861" cy="26194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89" name="Минус 488"/>
                  <p:cNvSpPr/>
                  <p:nvPr/>
                </p:nvSpPr>
                <p:spPr>
                  <a:xfrm>
                    <a:off x="7356561" y="3092342"/>
                    <a:ext cx="392872" cy="62072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484" name="Минус 483"/>
                <p:cNvSpPr/>
                <p:nvPr/>
              </p:nvSpPr>
              <p:spPr>
                <a:xfrm>
                  <a:off x="6162490" y="2527950"/>
                  <a:ext cx="747843" cy="46686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85" name="Минус 484"/>
                <p:cNvSpPr/>
                <p:nvPr/>
              </p:nvSpPr>
              <p:spPr>
                <a:xfrm>
                  <a:off x="6080409" y="2581818"/>
                  <a:ext cx="732644" cy="57458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86" name="Минус 485"/>
                <p:cNvSpPr/>
                <p:nvPr/>
              </p:nvSpPr>
              <p:spPr>
                <a:xfrm>
                  <a:off x="6761372" y="2581818"/>
                  <a:ext cx="148962" cy="57458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10411" name="Группа 114"/>
              <p:cNvGrpSpPr>
                <a:grpSpLocks/>
              </p:cNvGrpSpPr>
              <p:nvPr/>
            </p:nvGrpSpPr>
            <p:grpSpPr bwMode="auto">
              <a:xfrm>
                <a:off x="3601970" y="1808798"/>
                <a:ext cx="1175277" cy="752727"/>
                <a:chOff x="5981198" y="1615327"/>
                <a:chExt cx="1504803" cy="1048609"/>
              </a:xfrm>
            </p:grpSpPr>
            <p:sp>
              <p:nvSpPr>
                <p:cNvPr id="458" name="Блок-схема: процесс 457"/>
                <p:cNvSpPr/>
                <p:nvPr/>
              </p:nvSpPr>
              <p:spPr>
                <a:xfrm>
                  <a:off x="7142483" y="1776925"/>
                  <a:ext cx="343520" cy="632040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59" name="Блок-схема: процесс 458"/>
                <p:cNvSpPr/>
                <p:nvPr/>
              </p:nvSpPr>
              <p:spPr>
                <a:xfrm>
                  <a:off x="5981198" y="1615325"/>
                  <a:ext cx="1109603" cy="718227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60" name="Блок-схема: процесс 459"/>
                <p:cNvSpPr/>
                <p:nvPr/>
              </p:nvSpPr>
              <p:spPr>
                <a:xfrm>
                  <a:off x="6041998" y="1665601"/>
                  <a:ext cx="988003" cy="628447"/>
                </a:xfrm>
                <a:prstGeom prst="flowChartProcess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sp>
              <p:nvSpPr>
                <p:cNvPr id="461" name="Минус 460"/>
                <p:cNvSpPr/>
                <p:nvPr/>
              </p:nvSpPr>
              <p:spPr>
                <a:xfrm>
                  <a:off x="7197203" y="1866704"/>
                  <a:ext cx="237121" cy="28729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62" name="Минус 461"/>
                <p:cNvSpPr/>
                <p:nvPr/>
              </p:nvSpPr>
              <p:spPr>
                <a:xfrm>
                  <a:off x="7197203" y="2039079"/>
                  <a:ext cx="234080" cy="28729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63" name="Равно 462"/>
                <p:cNvSpPr/>
                <p:nvPr/>
              </p:nvSpPr>
              <p:spPr>
                <a:xfrm>
                  <a:off x="7276243" y="2103719"/>
                  <a:ext cx="72960" cy="233423"/>
                </a:xfrm>
                <a:prstGeom prst="mathEqual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4" name="Блок-схема: процесс 463"/>
                <p:cNvSpPr/>
                <p:nvPr/>
              </p:nvSpPr>
              <p:spPr>
                <a:xfrm>
                  <a:off x="6224399" y="2405374"/>
                  <a:ext cx="623201" cy="46684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65" name="Блок-схема: процесс 464"/>
                <p:cNvSpPr/>
                <p:nvPr/>
              </p:nvSpPr>
              <p:spPr>
                <a:xfrm>
                  <a:off x="6482799" y="2351506"/>
                  <a:ext cx="109440" cy="43094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66" name="Блок-схема: ручное управление 465"/>
                <p:cNvSpPr/>
                <p:nvPr/>
              </p:nvSpPr>
              <p:spPr>
                <a:xfrm rot="10800000">
                  <a:off x="6011598" y="2498744"/>
                  <a:ext cx="1048803" cy="165192"/>
                </a:xfrm>
                <a:prstGeom prst="flowChartManualOperation">
                  <a:avLst/>
                </a:prstGeom>
                <a:solidFill>
                  <a:schemeClr val="accent3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grpSp>
              <p:nvGrpSpPr>
                <p:cNvPr id="10421" name="Группа 124"/>
                <p:cNvGrpSpPr>
                  <a:grpSpLocks/>
                </p:cNvGrpSpPr>
                <p:nvPr/>
              </p:nvGrpSpPr>
              <p:grpSpPr bwMode="auto">
                <a:xfrm>
                  <a:off x="6984524" y="2420011"/>
                  <a:ext cx="136293" cy="151266"/>
                  <a:chOff x="7360092" y="2893014"/>
                  <a:chExt cx="391415" cy="522885"/>
                </a:xfrm>
              </p:grpSpPr>
              <p:sp>
                <p:nvSpPr>
                  <p:cNvPr id="471" name="Овал 470"/>
                  <p:cNvSpPr/>
                  <p:nvPr/>
                </p:nvSpPr>
                <p:spPr>
                  <a:xfrm>
                    <a:off x="7359740" y="2916903"/>
                    <a:ext cx="392872" cy="508951"/>
                  </a:xfrm>
                  <a:prstGeom prst="ellipse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72" name="Минус 471"/>
                  <p:cNvSpPr/>
                  <p:nvPr/>
                </p:nvSpPr>
                <p:spPr>
                  <a:xfrm rot="5400000">
                    <a:off x="7433886" y="2992541"/>
                    <a:ext cx="235853" cy="34922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73" name="Минус 472"/>
                  <p:cNvSpPr/>
                  <p:nvPr/>
                </p:nvSpPr>
                <p:spPr>
                  <a:xfrm>
                    <a:off x="7359740" y="3090692"/>
                    <a:ext cx="392872" cy="62064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468" name="Минус 467"/>
                <p:cNvSpPr/>
                <p:nvPr/>
              </p:nvSpPr>
              <p:spPr>
                <a:xfrm>
                  <a:off x="6163599" y="2527473"/>
                  <a:ext cx="744802" cy="46684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69" name="Минус 468"/>
                <p:cNvSpPr/>
                <p:nvPr/>
              </p:nvSpPr>
              <p:spPr>
                <a:xfrm>
                  <a:off x="6081517" y="2581339"/>
                  <a:ext cx="732644" cy="57458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70" name="Минус 469"/>
                <p:cNvSpPr/>
                <p:nvPr/>
              </p:nvSpPr>
              <p:spPr>
                <a:xfrm>
                  <a:off x="6759441" y="2581339"/>
                  <a:ext cx="148960" cy="57458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  <p:sp>
          <p:nvSpPr>
            <p:cNvPr id="506" name="Прямоугольник 505"/>
            <p:cNvSpPr/>
            <p:nvPr/>
          </p:nvSpPr>
          <p:spPr>
            <a:xfrm>
              <a:off x="5792439" y="1066800"/>
              <a:ext cx="2128176" cy="1580198"/>
            </a:xfrm>
            <a:prstGeom prst="rect">
              <a:avLst/>
            </a:prstGeom>
            <a:noFill/>
            <a:ln>
              <a:solidFill>
                <a:srgbClr val="FFDC6D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</a:rPr>
                <a:t>Внешние пользователи</a:t>
              </a:r>
            </a:p>
          </p:txBody>
        </p:sp>
      </p:grpSp>
      <p:sp>
        <p:nvSpPr>
          <p:cNvPr id="275" name="Двойная стрелка вверх/вниз 274"/>
          <p:cNvSpPr/>
          <p:nvPr/>
        </p:nvSpPr>
        <p:spPr>
          <a:xfrm>
            <a:off x="7023100" y="3448050"/>
            <a:ext cx="200025" cy="420688"/>
          </a:xfrm>
          <a:prstGeom prst="upDownArrow">
            <a:avLst/>
          </a:prstGeom>
          <a:solidFill>
            <a:srgbClr val="9F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6" name="Двойная стрелка вверх/вниз 275"/>
          <p:cNvSpPr/>
          <p:nvPr/>
        </p:nvSpPr>
        <p:spPr>
          <a:xfrm rot="18858747">
            <a:off x="5362575" y="3357563"/>
            <a:ext cx="198438" cy="620712"/>
          </a:xfrm>
          <a:prstGeom prst="upDownArrow">
            <a:avLst/>
          </a:prstGeom>
          <a:solidFill>
            <a:srgbClr val="9F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7" name="Двойная стрелка вверх/вниз 276"/>
          <p:cNvSpPr/>
          <p:nvPr/>
        </p:nvSpPr>
        <p:spPr>
          <a:xfrm rot="5400000">
            <a:off x="5560219" y="2734469"/>
            <a:ext cx="200025" cy="420687"/>
          </a:xfrm>
          <a:prstGeom prst="upDownArrow">
            <a:avLst/>
          </a:prstGeom>
          <a:solidFill>
            <a:srgbClr val="9F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8" name="Группа 37"/>
          <p:cNvGrpSpPr>
            <a:grpSpLocks/>
          </p:cNvGrpSpPr>
          <p:nvPr/>
        </p:nvGrpSpPr>
        <p:grpSpPr bwMode="auto">
          <a:xfrm>
            <a:off x="1406525" y="4175919"/>
            <a:ext cx="1785938" cy="1186657"/>
            <a:chOff x="1743545" y="4175875"/>
            <a:chExt cx="1785546" cy="1186615"/>
          </a:xfrm>
        </p:grpSpPr>
        <p:sp>
          <p:nvSpPr>
            <p:cNvPr id="284" name="Прямоугольник 283"/>
            <p:cNvSpPr/>
            <p:nvPr/>
          </p:nvSpPr>
          <p:spPr>
            <a:xfrm>
              <a:off x="1743545" y="4175875"/>
              <a:ext cx="1785546" cy="1186615"/>
            </a:xfrm>
            <a:prstGeom prst="rect">
              <a:avLst/>
            </a:prstGeom>
            <a:solidFill>
              <a:srgbClr val="FFE89F"/>
            </a:solidFill>
            <a:ln>
              <a:solidFill>
                <a:srgbClr val="FFDC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altLang="ru-RU" sz="1050" dirty="0">
                  <a:solidFill>
                    <a:schemeClr val="tx1"/>
                  </a:solidFill>
                </a:rPr>
                <a:t>Уровень аналитической обработки информации</a:t>
              </a:r>
            </a:p>
          </p:txBody>
        </p:sp>
        <p:sp>
          <p:nvSpPr>
            <p:cNvPr id="285" name="Прямоугольник 284"/>
            <p:cNvSpPr/>
            <p:nvPr/>
          </p:nvSpPr>
          <p:spPr>
            <a:xfrm>
              <a:off x="1797808" y="4664617"/>
              <a:ext cx="1681604" cy="635792"/>
            </a:xfrm>
            <a:prstGeom prst="rect">
              <a:avLst/>
            </a:prstGeom>
            <a:solidFill>
              <a:srgbClr val="FFDC6D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chemeClr val="tx1"/>
                  </a:solidFill>
                </a:rPr>
                <a:t>Модуль расчета показателей</a:t>
              </a:r>
            </a:p>
          </p:txBody>
        </p:sp>
      </p:grpSp>
      <p:sp>
        <p:nvSpPr>
          <p:cNvPr id="90" name="Прямоугольник 89"/>
          <p:cNvSpPr/>
          <p:nvPr/>
        </p:nvSpPr>
        <p:spPr>
          <a:xfrm>
            <a:off x="3309938" y="4732338"/>
            <a:ext cx="1785937" cy="630237"/>
          </a:xfrm>
          <a:prstGeom prst="rect">
            <a:avLst/>
          </a:prstGeom>
          <a:solidFill>
            <a:srgbClr val="FFE89F"/>
          </a:solidFill>
          <a:ln>
            <a:solidFill>
              <a:srgbClr val="FFD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altLang="ru-RU" sz="1100" dirty="0">
                <a:solidFill>
                  <a:schemeClr val="tx1"/>
                </a:solidFill>
              </a:rPr>
              <a:t>Уровень сбора данных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381931" y="5008608"/>
            <a:ext cx="795421" cy="266186"/>
          </a:xfrm>
          <a:prstGeom prst="rect">
            <a:avLst/>
          </a:prstGeom>
          <a:solidFill>
            <a:srgbClr val="FFDC6D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Адаптер</a:t>
            </a:r>
          </a:p>
        </p:txBody>
      </p:sp>
      <p:sp>
        <p:nvSpPr>
          <p:cNvPr id="287" name="Прямоугольник 286"/>
          <p:cNvSpPr/>
          <p:nvPr/>
        </p:nvSpPr>
        <p:spPr>
          <a:xfrm>
            <a:off x="4221369" y="5013077"/>
            <a:ext cx="795421" cy="266186"/>
          </a:xfrm>
          <a:prstGeom prst="rect">
            <a:avLst/>
          </a:prstGeom>
          <a:solidFill>
            <a:srgbClr val="FFDC6D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Адаптер</a:t>
            </a:r>
          </a:p>
        </p:txBody>
      </p:sp>
      <p:sp>
        <p:nvSpPr>
          <p:cNvPr id="391" name="Двойная стрелка вверх/вниз 390"/>
          <p:cNvSpPr/>
          <p:nvPr/>
        </p:nvSpPr>
        <p:spPr>
          <a:xfrm rot="5400000">
            <a:off x="5369719" y="4234656"/>
            <a:ext cx="198438" cy="422275"/>
          </a:xfrm>
          <a:prstGeom prst="upDownArrow">
            <a:avLst/>
          </a:prstGeom>
          <a:solidFill>
            <a:srgbClr val="9F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2" name="Двойная стрелка вверх/вниз 391"/>
          <p:cNvSpPr/>
          <p:nvPr/>
        </p:nvSpPr>
        <p:spPr>
          <a:xfrm>
            <a:off x="3135313" y="3440113"/>
            <a:ext cx="200025" cy="422275"/>
          </a:xfrm>
          <a:prstGeom prst="upDownArrow">
            <a:avLst/>
          </a:prstGeom>
          <a:solidFill>
            <a:srgbClr val="9F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3" name="Двойная стрелка вверх/вниз 392"/>
          <p:cNvSpPr/>
          <p:nvPr/>
        </p:nvSpPr>
        <p:spPr>
          <a:xfrm>
            <a:off x="4830763" y="1860550"/>
            <a:ext cx="200025" cy="420688"/>
          </a:xfrm>
          <a:prstGeom prst="upDownArrow">
            <a:avLst/>
          </a:prstGeom>
          <a:solidFill>
            <a:srgbClr val="9F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4" name="Двойная стрелка вверх/вниз 393"/>
          <p:cNvSpPr/>
          <p:nvPr/>
        </p:nvSpPr>
        <p:spPr>
          <a:xfrm>
            <a:off x="3633788" y="1884363"/>
            <a:ext cx="200025" cy="420687"/>
          </a:xfrm>
          <a:prstGeom prst="upDownArrow">
            <a:avLst/>
          </a:prstGeom>
          <a:solidFill>
            <a:srgbClr val="9F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5" name="Группа 34"/>
          <p:cNvGrpSpPr>
            <a:grpSpLocks/>
          </p:cNvGrpSpPr>
          <p:nvPr/>
        </p:nvGrpSpPr>
        <p:grpSpPr bwMode="auto">
          <a:xfrm>
            <a:off x="5564188" y="5162550"/>
            <a:ext cx="2794000" cy="1457325"/>
            <a:chOff x="5996914" y="5189103"/>
            <a:chExt cx="2794017" cy="1457882"/>
          </a:xfrm>
        </p:grpSpPr>
        <p:sp>
          <p:nvSpPr>
            <p:cNvPr id="397" name="Прямоугольник 396"/>
            <p:cNvSpPr/>
            <p:nvPr/>
          </p:nvSpPr>
          <p:spPr>
            <a:xfrm>
              <a:off x="5996914" y="5433671"/>
              <a:ext cx="2536840" cy="1213314"/>
            </a:xfrm>
            <a:prstGeom prst="rect">
              <a:avLst/>
            </a:prstGeom>
            <a:solidFill>
              <a:srgbClr val="FFE89F"/>
            </a:solidFill>
            <a:ln>
              <a:solidFill>
                <a:srgbClr val="FFDC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ru-RU" altLang="ru-RU" sz="1100" dirty="0">
                  <a:solidFill>
                    <a:schemeClr val="tx1"/>
                  </a:solidFill>
                </a:rPr>
                <a:t>Уровень обеспечивающих систем</a:t>
              </a:r>
            </a:p>
          </p:txBody>
        </p:sp>
        <p:grpSp>
          <p:nvGrpSpPr>
            <p:cNvPr id="10338" name="Группа 15"/>
            <p:cNvGrpSpPr>
              <a:grpSpLocks/>
            </p:cNvGrpSpPr>
            <p:nvPr/>
          </p:nvGrpSpPr>
          <p:grpSpPr bwMode="auto">
            <a:xfrm>
              <a:off x="6253759" y="5189103"/>
              <a:ext cx="473206" cy="1096635"/>
              <a:chOff x="6187754" y="5215100"/>
              <a:chExt cx="473206" cy="1096635"/>
            </a:xfrm>
          </p:grpSpPr>
          <p:grpSp>
            <p:nvGrpSpPr>
              <p:cNvPr id="10381" name="Группа 224"/>
              <p:cNvGrpSpPr>
                <a:grpSpLocks/>
              </p:cNvGrpSpPr>
              <p:nvPr/>
            </p:nvGrpSpPr>
            <p:grpSpPr bwMode="auto">
              <a:xfrm>
                <a:off x="6197410" y="5215100"/>
                <a:ext cx="463550" cy="835025"/>
                <a:chOff x="1953467" y="4314825"/>
                <a:chExt cx="753698" cy="1276350"/>
              </a:xfrm>
            </p:grpSpPr>
            <p:sp>
              <p:nvSpPr>
                <p:cNvPr id="289" name="Блок-схема: процесс 288"/>
                <p:cNvSpPr/>
                <p:nvPr/>
              </p:nvSpPr>
              <p:spPr>
                <a:xfrm>
                  <a:off x="2031229" y="4363374"/>
                  <a:ext cx="598832" cy="963698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0" name="Блок-схема: процесс 289"/>
                <p:cNvSpPr/>
                <p:nvPr/>
              </p:nvSpPr>
              <p:spPr>
                <a:xfrm>
                  <a:off x="1953794" y="4314825"/>
                  <a:ext cx="753703" cy="1276838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sp>
              <p:nvSpPr>
                <p:cNvPr id="291" name="Минус 290"/>
                <p:cNvSpPr/>
                <p:nvPr/>
              </p:nvSpPr>
              <p:spPr>
                <a:xfrm>
                  <a:off x="1953794" y="4528440"/>
                  <a:ext cx="152288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2" name="Минус 291"/>
                <p:cNvSpPr/>
                <p:nvPr/>
              </p:nvSpPr>
              <p:spPr>
                <a:xfrm>
                  <a:off x="1953794" y="4593982"/>
                  <a:ext cx="152288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3" name="Минус 292"/>
                <p:cNvSpPr/>
                <p:nvPr/>
              </p:nvSpPr>
              <p:spPr>
                <a:xfrm>
                  <a:off x="2552626" y="4528440"/>
                  <a:ext cx="154870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4" name="Минус 293"/>
                <p:cNvSpPr/>
                <p:nvPr/>
              </p:nvSpPr>
              <p:spPr>
                <a:xfrm>
                  <a:off x="2552626" y="4593982"/>
                  <a:ext cx="154870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6" name="Минус 295"/>
                <p:cNvSpPr/>
                <p:nvPr/>
              </p:nvSpPr>
              <p:spPr>
                <a:xfrm>
                  <a:off x="1953794" y="4788178"/>
                  <a:ext cx="154870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7" name="Минус 296"/>
                <p:cNvSpPr/>
                <p:nvPr/>
              </p:nvSpPr>
              <p:spPr>
                <a:xfrm>
                  <a:off x="1953794" y="4856147"/>
                  <a:ext cx="154870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8" name="Минус 297"/>
                <p:cNvSpPr/>
                <p:nvPr/>
              </p:nvSpPr>
              <p:spPr>
                <a:xfrm>
                  <a:off x="2555207" y="4788178"/>
                  <a:ext cx="152290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9" name="Минус 298"/>
                <p:cNvSpPr/>
                <p:nvPr/>
              </p:nvSpPr>
              <p:spPr>
                <a:xfrm>
                  <a:off x="2555207" y="4856147"/>
                  <a:ext cx="152290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9" name="Минус 308"/>
                <p:cNvSpPr/>
                <p:nvPr/>
              </p:nvSpPr>
              <p:spPr>
                <a:xfrm>
                  <a:off x="1953794" y="5062479"/>
                  <a:ext cx="154870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25" name="Минус 324"/>
                <p:cNvSpPr/>
                <p:nvPr/>
              </p:nvSpPr>
              <p:spPr>
                <a:xfrm>
                  <a:off x="1953794" y="5128021"/>
                  <a:ext cx="154870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41" name="Минус 340"/>
                <p:cNvSpPr/>
                <p:nvPr/>
              </p:nvSpPr>
              <p:spPr>
                <a:xfrm>
                  <a:off x="2555207" y="5062479"/>
                  <a:ext cx="152290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48" name="Минус 347"/>
                <p:cNvSpPr/>
                <p:nvPr/>
              </p:nvSpPr>
              <p:spPr>
                <a:xfrm>
                  <a:off x="2555207" y="5128021"/>
                  <a:ext cx="152290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49" name="Минус 348"/>
                <p:cNvSpPr/>
                <p:nvPr/>
              </p:nvSpPr>
              <p:spPr>
                <a:xfrm>
                  <a:off x="2142219" y="4550288"/>
                  <a:ext cx="382014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50" name="Минус 349"/>
                <p:cNvSpPr/>
                <p:nvPr/>
              </p:nvSpPr>
              <p:spPr>
                <a:xfrm>
                  <a:off x="2144801" y="4824589"/>
                  <a:ext cx="382014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51" name="Минус 350"/>
                <p:cNvSpPr/>
                <p:nvPr/>
              </p:nvSpPr>
              <p:spPr>
                <a:xfrm>
                  <a:off x="2139638" y="5084327"/>
                  <a:ext cx="382014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52" name="Равно 351"/>
                <p:cNvSpPr/>
                <p:nvPr/>
              </p:nvSpPr>
              <p:spPr>
                <a:xfrm>
                  <a:off x="2526814" y="5234829"/>
                  <a:ext cx="116152" cy="356834"/>
                </a:xfrm>
                <a:prstGeom prst="mathEqual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382" name="TextBox 13"/>
              <p:cNvSpPr txBox="1">
                <a:spLocks noChangeArrowheads="1"/>
              </p:cNvSpPr>
              <p:nvPr/>
            </p:nvSpPr>
            <p:spPr bwMode="auto">
              <a:xfrm>
                <a:off x="6187754" y="6050125"/>
                <a:ext cx="449162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rgbClr val="A89D7F"/>
                    </a:solidFill>
                    <a:latin typeface="Century Gothic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Courier New" pitchFamily="49" charset="0"/>
                  <a:buChar char="o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Courier New" pitchFamily="49" charset="0"/>
                  <a:buChar char="o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solidFill>
                      <a:schemeClr val="tx1"/>
                    </a:solidFill>
                    <a:latin typeface="Tahoma" pitchFamily="34" charset="0"/>
                  </a:rPr>
                  <a:t>ИАС</a:t>
                </a:r>
                <a:endParaRPr lang="ru-RU" altLang="ru-RU" sz="18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0339" name="Группа 19"/>
            <p:cNvGrpSpPr>
              <a:grpSpLocks/>
            </p:cNvGrpSpPr>
            <p:nvPr/>
          </p:nvGrpSpPr>
          <p:grpSpPr bwMode="auto">
            <a:xfrm>
              <a:off x="6818164" y="5189103"/>
              <a:ext cx="832997" cy="1265911"/>
              <a:chOff x="6927999" y="5215100"/>
              <a:chExt cx="832997" cy="1265911"/>
            </a:xfrm>
          </p:grpSpPr>
          <p:grpSp>
            <p:nvGrpSpPr>
              <p:cNvPr id="10361" name="Группа 224"/>
              <p:cNvGrpSpPr>
                <a:grpSpLocks/>
              </p:cNvGrpSpPr>
              <p:nvPr/>
            </p:nvGrpSpPr>
            <p:grpSpPr bwMode="auto">
              <a:xfrm>
                <a:off x="7111136" y="5215100"/>
                <a:ext cx="463550" cy="835025"/>
                <a:chOff x="1953467" y="4314825"/>
                <a:chExt cx="753698" cy="1276350"/>
              </a:xfrm>
            </p:grpSpPr>
            <p:sp>
              <p:nvSpPr>
                <p:cNvPr id="354" name="Блок-схема: процесс 353"/>
                <p:cNvSpPr/>
                <p:nvPr/>
              </p:nvSpPr>
              <p:spPr>
                <a:xfrm>
                  <a:off x="2026563" y="4363374"/>
                  <a:ext cx="603995" cy="963698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55" name="Блок-схема: процесс 354"/>
                <p:cNvSpPr/>
                <p:nvPr/>
              </p:nvSpPr>
              <p:spPr>
                <a:xfrm>
                  <a:off x="1949127" y="4314825"/>
                  <a:ext cx="758865" cy="1276838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56" name="Минус 355"/>
                <p:cNvSpPr/>
                <p:nvPr/>
              </p:nvSpPr>
              <p:spPr>
                <a:xfrm>
                  <a:off x="1949127" y="4528440"/>
                  <a:ext cx="154870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57" name="Минус 356"/>
                <p:cNvSpPr/>
                <p:nvPr/>
              </p:nvSpPr>
              <p:spPr>
                <a:xfrm>
                  <a:off x="1949127" y="4593982"/>
                  <a:ext cx="154870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58" name="Минус 357"/>
                <p:cNvSpPr/>
                <p:nvPr/>
              </p:nvSpPr>
              <p:spPr>
                <a:xfrm>
                  <a:off x="2553122" y="4528440"/>
                  <a:ext cx="154870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59" name="Минус 358"/>
                <p:cNvSpPr/>
                <p:nvPr/>
              </p:nvSpPr>
              <p:spPr>
                <a:xfrm>
                  <a:off x="2553122" y="4593982"/>
                  <a:ext cx="154870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60" name="Минус 359"/>
                <p:cNvSpPr/>
                <p:nvPr/>
              </p:nvSpPr>
              <p:spPr>
                <a:xfrm>
                  <a:off x="1949127" y="4788178"/>
                  <a:ext cx="157452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61" name="Минус 360"/>
                <p:cNvSpPr/>
                <p:nvPr/>
              </p:nvSpPr>
              <p:spPr>
                <a:xfrm>
                  <a:off x="1949127" y="4856147"/>
                  <a:ext cx="157452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62" name="Минус 361"/>
                <p:cNvSpPr/>
                <p:nvPr/>
              </p:nvSpPr>
              <p:spPr>
                <a:xfrm>
                  <a:off x="2555704" y="4788178"/>
                  <a:ext cx="152288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63" name="Минус 362"/>
                <p:cNvSpPr/>
                <p:nvPr/>
              </p:nvSpPr>
              <p:spPr>
                <a:xfrm>
                  <a:off x="2555704" y="4856147"/>
                  <a:ext cx="152288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64" name="Минус 363"/>
                <p:cNvSpPr/>
                <p:nvPr/>
              </p:nvSpPr>
              <p:spPr>
                <a:xfrm>
                  <a:off x="1949127" y="5062479"/>
                  <a:ext cx="157452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65" name="Минус 364"/>
                <p:cNvSpPr/>
                <p:nvPr/>
              </p:nvSpPr>
              <p:spPr>
                <a:xfrm>
                  <a:off x="1949127" y="5128021"/>
                  <a:ext cx="157452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66" name="Минус 365"/>
                <p:cNvSpPr/>
                <p:nvPr/>
              </p:nvSpPr>
              <p:spPr>
                <a:xfrm>
                  <a:off x="2555704" y="5062479"/>
                  <a:ext cx="152288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67" name="Минус 366"/>
                <p:cNvSpPr/>
                <p:nvPr/>
              </p:nvSpPr>
              <p:spPr>
                <a:xfrm>
                  <a:off x="2555704" y="5128021"/>
                  <a:ext cx="152288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68" name="Минус 367"/>
                <p:cNvSpPr/>
                <p:nvPr/>
              </p:nvSpPr>
              <p:spPr>
                <a:xfrm>
                  <a:off x="2140134" y="4550288"/>
                  <a:ext cx="384596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69" name="Минус 368"/>
                <p:cNvSpPr/>
                <p:nvPr/>
              </p:nvSpPr>
              <p:spPr>
                <a:xfrm>
                  <a:off x="2142716" y="4824589"/>
                  <a:ext cx="384594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70" name="Минус 369"/>
                <p:cNvSpPr/>
                <p:nvPr/>
              </p:nvSpPr>
              <p:spPr>
                <a:xfrm>
                  <a:off x="2137554" y="5084327"/>
                  <a:ext cx="384594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71" name="Равно 370"/>
                <p:cNvSpPr/>
                <p:nvPr/>
              </p:nvSpPr>
              <p:spPr>
                <a:xfrm>
                  <a:off x="2527310" y="5234829"/>
                  <a:ext cx="116154" cy="356834"/>
                </a:xfrm>
                <a:prstGeom prst="mathEqual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362" name="TextBox 394"/>
              <p:cNvSpPr txBox="1">
                <a:spLocks noChangeArrowheads="1"/>
              </p:cNvSpPr>
              <p:nvPr/>
            </p:nvSpPr>
            <p:spPr bwMode="auto">
              <a:xfrm>
                <a:off x="6927999" y="6050124"/>
                <a:ext cx="832997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rgbClr val="A89D7F"/>
                    </a:solidFill>
                    <a:latin typeface="Century Gothic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Courier New" pitchFamily="49" charset="0"/>
                  <a:buChar char="o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Courier New" pitchFamily="49" charset="0"/>
                  <a:buChar char="o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solidFill>
                      <a:schemeClr val="tx1"/>
                    </a:solidFill>
                    <a:latin typeface="Tahoma" pitchFamily="34" charset="0"/>
                  </a:rPr>
                  <a:t>Другие системы</a:t>
                </a:r>
                <a:endParaRPr lang="ru-RU" altLang="ru-RU" sz="16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10340" name="Группа 16"/>
            <p:cNvGrpSpPr>
              <a:grpSpLocks/>
            </p:cNvGrpSpPr>
            <p:nvPr/>
          </p:nvGrpSpPr>
          <p:grpSpPr bwMode="auto">
            <a:xfrm>
              <a:off x="7220734" y="5189103"/>
              <a:ext cx="1570197" cy="1264750"/>
              <a:chOff x="7594329" y="5215100"/>
              <a:chExt cx="1570197" cy="1264750"/>
            </a:xfrm>
          </p:grpSpPr>
          <p:grpSp>
            <p:nvGrpSpPr>
              <p:cNvPr id="10341" name="Группа 224"/>
              <p:cNvGrpSpPr>
                <a:grpSpLocks/>
              </p:cNvGrpSpPr>
              <p:nvPr/>
            </p:nvGrpSpPr>
            <p:grpSpPr bwMode="auto">
              <a:xfrm>
                <a:off x="8147653" y="5215100"/>
                <a:ext cx="463550" cy="835025"/>
                <a:chOff x="1953467" y="4314825"/>
                <a:chExt cx="753698" cy="1276350"/>
              </a:xfrm>
            </p:grpSpPr>
            <p:sp>
              <p:nvSpPr>
                <p:cNvPr id="373" name="Блок-схема: процесс 372"/>
                <p:cNvSpPr/>
                <p:nvPr/>
              </p:nvSpPr>
              <p:spPr>
                <a:xfrm>
                  <a:off x="2032312" y="4363374"/>
                  <a:ext cx="596250" cy="963698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74" name="Блок-схема: процесс 373"/>
                <p:cNvSpPr/>
                <p:nvPr/>
              </p:nvSpPr>
              <p:spPr>
                <a:xfrm>
                  <a:off x="1957457" y="4314825"/>
                  <a:ext cx="748541" cy="1276838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75" name="Минус 374"/>
                <p:cNvSpPr/>
                <p:nvPr/>
              </p:nvSpPr>
              <p:spPr>
                <a:xfrm>
                  <a:off x="1957457" y="4528440"/>
                  <a:ext cx="149708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76" name="Минус 375"/>
                <p:cNvSpPr/>
                <p:nvPr/>
              </p:nvSpPr>
              <p:spPr>
                <a:xfrm>
                  <a:off x="1957457" y="4593982"/>
                  <a:ext cx="149708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77" name="Минус 376"/>
                <p:cNvSpPr/>
                <p:nvPr/>
              </p:nvSpPr>
              <p:spPr>
                <a:xfrm>
                  <a:off x="2551127" y="4528440"/>
                  <a:ext cx="154870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78" name="Минус 377"/>
                <p:cNvSpPr/>
                <p:nvPr/>
              </p:nvSpPr>
              <p:spPr>
                <a:xfrm>
                  <a:off x="2551127" y="4593982"/>
                  <a:ext cx="154870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79" name="Минус 378"/>
                <p:cNvSpPr/>
                <p:nvPr/>
              </p:nvSpPr>
              <p:spPr>
                <a:xfrm>
                  <a:off x="1957457" y="4788178"/>
                  <a:ext cx="152290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80" name="Минус 379"/>
                <p:cNvSpPr/>
                <p:nvPr/>
              </p:nvSpPr>
              <p:spPr>
                <a:xfrm>
                  <a:off x="1957457" y="4856147"/>
                  <a:ext cx="152290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81" name="Минус 380"/>
                <p:cNvSpPr/>
                <p:nvPr/>
              </p:nvSpPr>
              <p:spPr>
                <a:xfrm>
                  <a:off x="2553709" y="4788178"/>
                  <a:ext cx="152288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82" name="Минус 381"/>
                <p:cNvSpPr/>
                <p:nvPr/>
              </p:nvSpPr>
              <p:spPr>
                <a:xfrm>
                  <a:off x="2553709" y="4856147"/>
                  <a:ext cx="152288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83" name="Минус 382"/>
                <p:cNvSpPr/>
                <p:nvPr/>
              </p:nvSpPr>
              <p:spPr>
                <a:xfrm>
                  <a:off x="1957457" y="5062479"/>
                  <a:ext cx="152290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84" name="Минус 383"/>
                <p:cNvSpPr/>
                <p:nvPr/>
              </p:nvSpPr>
              <p:spPr>
                <a:xfrm>
                  <a:off x="1957457" y="5128021"/>
                  <a:ext cx="152290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85" name="Минус 384"/>
                <p:cNvSpPr/>
                <p:nvPr/>
              </p:nvSpPr>
              <p:spPr>
                <a:xfrm>
                  <a:off x="2553709" y="5062479"/>
                  <a:ext cx="152288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86" name="Минус 385"/>
                <p:cNvSpPr/>
                <p:nvPr/>
              </p:nvSpPr>
              <p:spPr>
                <a:xfrm>
                  <a:off x="2553709" y="5128021"/>
                  <a:ext cx="152288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87" name="Минус 386"/>
                <p:cNvSpPr/>
                <p:nvPr/>
              </p:nvSpPr>
              <p:spPr>
                <a:xfrm>
                  <a:off x="2143302" y="4550288"/>
                  <a:ext cx="379433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88" name="Минус 387"/>
                <p:cNvSpPr/>
                <p:nvPr/>
              </p:nvSpPr>
              <p:spPr>
                <a:xfrm>
                  <a:off x="2145884" y="4824589"/>
                  <a:ext cx="379432" cy="4612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89" name="Минус 388"/>
                <p:cNvSpPr/>
                <p:nvPr/>
              </p:nvSpPr>
              <p:spPr>
                <a:xfrm>
                  <a:off x="2140721" y="5084327"/>
                  <a:ext cx="379432" cy="46121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90" name="Равно 389"/>
                <p:cNvSpPr/>
                <p:nvPr/>
              </p:nvSpPr>
              <p:spPr>
                <a:xfrm>
                  <a:off x="2525315" y="5234829"/>
                  <a:ext cx="116154" cy="356834"/>
                </a:xfrm>
                <a:prstGeom prst="mathEqual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342" name="TextBox 395"/>
              <p:cNvSpPr txBox="1">
                <a:spLocks noChangeArrowheads="1"/>
              </p:cNvSpPr>
              <p:nvPr/>
            </p:nvSpPr>
            <p:spPr bwMode="auto">
              <a:xfrm>
                <a:off x="7594329" y="6048963"/>
                <a:ext cx="1570197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rgbClr val="A89D7F"/>
                    </a:solidFill>
                    <a:latin typeface="Century Gothic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Courier New" pitchFamily="49" charset="0"/>
                  <a:buChar char="o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Courier New" pitchFamily="49" charset="0"/>
                  <a:buChar char="o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600">
                    <a:solidFill>
                      <a:srgbClr val="A89D7F"/>
                    </a:solidFill>
                    <a:latin typeface="Century Gothic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solidFill>
                      <a:schemeClr val="tx1"/>
                    </a:solidFill>
                    <a:latin typeface="Tahoma" pitchFamily="34" charset="0"/>
                  </a:rPr>
                  <a:t>ИС ОГВ и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solidFill>
                      <a:schemeClr val="tx1"/>
                    </a:solidFill>
                    <a:latin typeface="Tahoma" pitchFamily="34" charset="0"/>
                  </a:rPr>
                  <a:t>ОМСУ</a:t>
                </a:r>
                <a:endParaRPr lang="ru-RU" altLang="ru-RU" sz="16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</p:grpSp>
      </p:grpSp>
      <p:grpSp>
        <p:nvGrpSpPr>
          <p:cNvPr id="399" name="Группа 398"/>
          <p:cNvGrpSpPr>
            <a:grpSpLocks/>
          </p:cNvGrpSpPr>
          <p:nvPr/>
        </p:nvGrpSpPr>
        <p:grpSpPr bwMode="auto">
          <a:xfrm>
            <a:off x="3022600" y="895350"/>
            <a:ext cx="1455738" cy="971550"/>
            <a:chOff x="5792439" y="1066800"/>
            <a:chExt cx="2128176" cy="1580198"/>
          </a:xfrm>
        </p:grpSpPr>
        <p:grpSp>
          <p:nvGrpSpPr>
            <p:cNvPr id="10282" name="Группа 453"/>
            <p:cNvGrpSpPr>
              <a:grpSpLocks/>
            </p:cNvGrpSpPr>
            <p:nvPr/>
          </p:nvGrpSpPr>
          <p:grpSpPr bwMode="auto">
            <a:xfrm>
              <a:off x="5959475" y="1212850"/>
              <a:ext cx="1797050" cy="1103313"/>
              <a:chOff x="3602929" y="1457325"/>
              <a:chExt cx="1798377" cy="1103324"/>
            </a:xfrm>
          </p:grpSpPr>
          <p:grpSp>
            <p:nvGrpSpPr>
              <p:cNvPr id="10286" name="Группа 87"/>
              <p:cNvGrpSpPr>
                <a:grpSpLocks/>
              </p:cNvGrpSpPr>
              <p:nvPr/>
            </p:nvGrpSpPr>
            <p:grpSpPr bwMode="auto">
              <a:xfrm>
                <a:off x="3851275" y="1457325"/>
                <a:ext cx="1176012" cy="752497"/>
                <a:chOff x="5981700" y="1614427"/>
                <a:chExt cx="1505744" cy="1048289"/>
              </a:xfrm>
            </p:grpSpPr>
            <p:sp>
              <p:nvSpPr>
                <p:cNvPr id="437" name="Блок-схема: процесс 436"/>
                <p:cNvSpPr/>
                <p:nvPr/>
              </p:nvSpPr>
              <p:spPr>
                <a:xfrm>
                  <a:off x="7144706" y="1777859"/>
                  <a:ext cx="341977" cy="629476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38" name="Блок-схема: процесс 437"/>
                <p:cNvSpPr/>
                <p:nvPr/>
              </p:nvSpPr>
              <p:spPr>
                <a:xfrm>
                  <a:off x="5981988" y="1615995"/>
                  <a:ext cx="1112166" cy="719400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39" name="Блок-схема: процесс 438"/>
                <p:cNvSpPr/>
                <p:nvPr/>
              </p:nvSpPr>
              <p:spPr>
                <a:xfrm>
                  <a:off x="6041463" y="1666353"/>
                  <a:ext cx="990243" cy="625878"/>
                </a:xfrm>
                <a:prstGeom prst="flowChartProcess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0" name="Минус 439"/>
                <p:cNvSpPr/>
                <p:nvPr/>
              </p:nvSpPr>
              <p:spPr>
                <a:xfrm>
                  <a:off x="7201208" y="1867785"/>
                  <a:ext cx="234922" cy="28776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1" name="Минус 440"/>
                <p:cNvSpPr/>
                <p:nvPr/>
              </p:nvSpPr>
              <p:spPr>
                <a:xfrm>
                  <a:off x="7198233" y="2036843"/>
                  <a:ext cx="234924" cy="28776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2" name="Равно 441"/>
                <p:cNvSpPr/>
                <p:nvPr/>
              </p:nvSpPr>
              <p:spPr>
                <a:xfrm>
                  <a:off x="7281497" y="2105187"/>
                  <a:ext cx="68396" cy="230208"/>
                </a:xfrm>
                <a:prstGeom prst="mathEqual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3" name="Блок-схема: процесс 442"/>
                <p:cNvSpPr/>
                <p:nvPr/>
              </p:nvSpPr>
              <p:spPr>
                <a:xfrm>
                  <a:off x="6225832" y="2403737"/>
                  <a:ext cx="624478" cy="46762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4" name="Блок-схема: процесс 443"/>
                <p:cNvSpPr/>
                <p:nvPr/>
              </p:nvSpPr>
              <p:spPr>
                <a:xfrm>
                  <a:off x="6484544" y="2349783"/>
                  <a:ext cx="107053" cy="46760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5" name="Блок-схема: ручное управление 444"/>
                <p:cNvSpPr/>
                <p:nvPr/>
              </p:nvSpPr>
              <p:spPr>
                <a:xfrm rot="10800000">
                  <a:off x="6011726" y="2500857"/>
                  <a:ext cx="1049717" cy="161864"/>
                </a:xfrm>
                <a:prstGeom prst="flowChartManualOperation">
                  <a:avLst/>
                </a:prstGeom>
                <a:solidFill>
                  <a:schemeClr val="accent3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grpSp>
              <p:nvGrpSpPr>
                <p:cNvPr id="10330" name="Группа 86"/>
                <p:cNvGrpSpPr>
                  <a:grpSpLocks/>
                </p:cNvGrpSpPr>
                <p:nvPr/>
              </p:nvGrpSpPr>
              <p:grpSpPr bwMode="auto">
                <a:xfrm>
                  <a:off x="6984524" y="2420011"/>
                  <a:ext cx="136293" cy="151266"/>
                  <a:chOff x="7360092" y="2893014"/>
                  <a:chExt cx="391415" cy="522885"/>
                </a:xfrm>
              </p:grpSpPr>
              <p:sp>
                <p:nvSpPr>
                  <p:cNvPr id="450" name="Овал 449"/>
                  <p:cNvSpPr/>
                  <p:nvPr/>
                </p:nvSpPr>
                <p:spPr>
                  <a:xfrm>
                    <a:off x="7367494" y="2923795"/>
                    <a:ext cx="392846" cy="497352"/>
                  </a:xfrm>
                  <a:prstGeom prst="ellipse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51" name="Минус 450"/>
                  <p:cNvSpPr/>
                  <p:nvPr/>
                </p:nvSpPr>
                <p:spPr>
                  <a:xfrm rot="5400000">
                    <a:off x="7445796" y="2999966"/>
                    <a:ext cx="236238" cy="34161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52" name="Минус 451"/>
                  <p:cNvSpPr/>
                  <p:nvPr/>
                </p:nvSpPr>
                <p:spPr>
                  <a:xfrm>
                    <a:off x="7367494" y="3097868"/>
                    <a:ext cx="392846" cy="49735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447" name="Минус 446"/>
                <p:cNvSpPr/>
                <p:nvPr/>
              </p:nvSpPr>
              <p:spPr>
                <a:xfrm>
                  <a:off x="6163384" y="2526035"/>
                  <a:ext cx="749374" cy="4676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8" name="Минус 447"/>
                <p:cNvSpPr/>
                <p:nvPr/>
              </p:nvSpPr>
              <p:spPr>
                <a:xfrm>
                  <a:off x="6080120" y="2579991"/>
                  <a:ext cx="734506" cy="5755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9" name="Минус 448"/>
                <p:cNvSpPr/>
                <p:nvPr/>
              </p:nvSpPr>
              <p:spPr>
                <a:xfrm>
                  <a:off x="6761099" y="2579991"/>
                  <a:ext cx="151658" cy="5755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10287" name="Группа 97"/>
              <p:cNvGrpSpPr>
                <a:grpSpLocks/>
              </p:cNvGrpSpPr>
              <p:nvPr/>
            </p:nvGrpSpPr>
            <p:grpSpPr bwMode="auto">
              <a:xfrm>
                <a:off x="4225294" y="1635094"/>
                <a:ext cx="1176012" cy="752497"/>
                <a:chOff x="5981700" y="1614427"/>
                <a:chExt cx="1505744" cy="1048289"/>
              </a:xfrm>
            </p:grpSpPr>
            <p:sp>
              <p:nvSpPr>
                <p:cNvPr id="421" name="Блок-схема: процесс 420"/>
                <p:cNvSpPr/>
                <p:nvPr/>
              </p:nvSpPr>
              <p:spPr>
                <a:xfrm>
                  <a:off x="7141612" y="1782003"/>
                  <a:ext cx="344950" cy="625878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22" name="Блок-схема: процесс 421"/>
                <p:cNvSpPr/>
                <p:nvPr/>
              </p:nvSpPr>
              <p:spPr>
                <a:xfrm>
                  <a:off x="5981867" y="1620139"/>
                  <a:ext cx="1109193" cy="715802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23" name="Блок-схема: процесс 422"/>
                <p:cNvSpPr/>
                <p:nvPr/>
              </p:nvSpPr>
              <p:spPr>
                <a:xfrm>
                  <a:off x="6044315" y="1670497"/>
                  <a:ext cx="987270" cy="622280"/>
                </a:xfrm>
                <a:prstGeom prst="flowChartProcess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24" name="Минус 423"/>
                <p:cNvSpPr/>
                <p:nvPr/>
              </p:nvSpPr>
              <p:spPr>
                <a:xfrm>
                  <a:off x="7201086" y="1868331"/>
                  <a:ext cx="234924" cy="28776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25" name="Минус 424"/>
                <p:cNvSpPr/>
                <p:nvPr/>
              </p:nvSpPr>
              <p:spPr>
                <a:xfrm>
                  <a:off x="7198113" y="2037391"/>
                  <a:ext cx="234922" cy="28776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26" name="Равно 425"/>
                <p:cNvSpPr/>
                <p:nvPr/>
              </p:nvSpPr>
              <p:spPr>
                <a:xfrm>
                  <a:off x="7278402" y="2105733"/>
                  <a:ext cx="71369" cy="230208"/>
                </a:xfrm>
                <a:prstGeom prst="mathEqual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7" name="Блок-схема: процесс 426"/>
                <p:cNvSpPr/>
                <p:nvPr/>
              </p:nvSpPr>
              <p:spPr>
                <a:xfrm>
                  <a:off x="6225711" y="2404285"/>
                  <a:ext cx="621505" cy="46760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28" name="Блок-схема: процесс 427"/>
                <p:cNvSpPr/>
                <p:nvPr/>
              </p:nvSpPr>
              <p:spPr>
                <a:xfrm>
                  <a:off x="6484424" y="2350329"/>
                  <a:ext cx="107053" cy="46762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29" name="Блок-схема: ручное управление 428"/>
                <p:cNvSpPr/>
                <p:nvPr/>
              </p:nvSpPr>
              <p:spPr>
                <a:xfrm rot="10800000">
                  <a:off x="6011604" y="2501403"/>
                  <a:ext cx="1049719" cy="161866"/>
                </a:xfrm>
                <a:prstGeom prst="flowChartManualOperation">
                  <a:avLst/>
                </a:prstGeom>
                <a:solidFill>
                  <a:schemeClr val="accent3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grpSp>
              <p:nvGrpSpPr>
                <p:cNvPr id="10314" name="Группа 107"/>
                <p:cNvGrpSpPr>
                  <a:grpSpLocks/>
                </p:cNvGrpSpPr>
                <p:nvPr/>
              </p:nvGrpSpPr>
              <p:grpSpPr bwMode="auto">
                <a:xfrm>
                  <a:off x="6984524" y="2420011"/>
                  <a:ext cx="136293" cy="151266"/>
                  <a:chOff x="7360092" y="2893014"/>
                  <a:chExt cx="391415" cy="522885"/>
                </a:xfrm>
              </p:grpSpPr>
              <p:sp>
                <p:nvSpPr>
                  <p:cNvPr id="434" name="Овал 433"/>
                  <p:cNvSpPr/>
                  <p:nvPr/>
                </p:nvSpPr>
                <p:spPr>
                  <a:xfrm>
                    <a:off x="7358607" y="2938120"/>
                    <a:ext cx="392846" cy="497352"/>
                  </a:xfrm>
                  <a:prstGeom prst="ellipse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35" name="Минус 434"/>
                  <p:cNvSpPr/>
                  <p:nvPr/>
                </p:nvSpPr>
                <p:spPr>
                  <a:xfrm rot="5400000">
                    <a:off x="7436908" y="3014291"/>
                    <a:ext cx="236238" cy="34161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36" name="Минус 435"/>
                  <p:cNvSpPr/>
                  <p:nvPr/>
                </p:nvSpPr>
                <p:spPr>
                  <a:xfrm>
                    <a:off x="7358607" y="3112193"/>
                    <a:ext cx="392846" cy="49735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431" name="Минус 430"/>
                <p:cNvSpPr/>
                <p:nvPr/>
              </p:nvSpPr>
              <p:spPr>
                <a:xfrm>
                  <a:off x="6166236" y="2526583"/>
                  <a:ext cx="746401" cy="46760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32" name="Минус 431"/>
                <p:cNvSpPr/>
                <p:nvPr/>
              </p:nvSpPr>
              <p:spPr>
                <a:xfrm>
                  <a:off x="6082973" y="2580537"/>
                  <a:ext cx="731532" cy="5755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33" name="Минус 432"/>
                <p:cNvSpPr/>
                <p:nvPr/>
              </p:nvSpPr>
              <p:spPr>
                <a:xfrm>
                  <a:off x="6760978" y="2580537"/>
                  <a:ext cx="151660" cy="5755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10288" name="Группа 114"/>
              <p:cNvGrpSpPr>
                <a:grpSpLocks/>
              </p:cNvGrpSpPr>
              <p:nvPr/>
            </p:nvGrpSpPr>
            <p:grpSpPr bwMode="auto">
              <a:xfrm>
                <a:off x="3602929" y="1808174"/>
                <a:ext cx="1174750" cy="752475"/>
                <a:chOff x="5982425" y="1614458"/>
                <a:chExt cx="1504128" cy="1048258"/>
              </a:xfrm>
            </p:grpSpPr>
            <p:sp>
              <p:nvSpPr>
                <p:cNvPr id="405" name="Блок-схема: процесс 404"/>
                <p:cNvSpPr/>
                <p:nvPr/>
              </p:nvSpPr>
              <p:spPr>
                <a:xfrm>
                  <a:off x="7142248" y="1778320"/>
                  <a:ext cx="344950" cy="629476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06" name="Блок-схема: процесс 405"/>
                <p:cNvSpPr/>
                <p:nvPr/>
              </p:nvSpPr>
              <p:spPr>
                <a:xfrm>
                  <a:off x="5982504" y="1620052"/>
                  <a:ext cx="1112165" cy="715804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07" name="Блок-схема: процесс 406"/>
                <p:cNvSpPr/>
                <p:nvPr/>
              </p:nvSpPr>
              <p:spPr>
                <a:xfrm>
                  <a:off x="6044952" y="1670410"/>
                  <a:ext cx="987269" cy="622282"/>
                </a:xfrm>
                <a:prstGeom prst="flowChartProcess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sp>
              <p:nvSpPr>
                <p:cNvPr id="408" name="Минус 407"/>
                <p:cNvSpPr/>
                <p:nvPr/>
              </p:nvSpPr>
              <p:spPr>
                <a:xfrm>
                  <a:off x="7198749" y="1868247"/>
                  <a:ext cx="237896" cy="28776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09" name="Минус 408"/>
                <p:cNvSpPr/>
                <p:nvPr/>
              </p:nvSpPr>
              <p:spPr>
                <a:xfrm>
                  <a:off x="7198749" y="2037305"/>
                  <a:ext cx="231949" cy="28776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0" name="Равно 409"/>
                <p:cNvSpPr/>
                <p:nvPr/>
              </p:nvSpPr>
              <p:spPr>
                <a:xfrm>
                  <a:off x="7279038" y="2105649"/>
                  <a:ext cx="71369" cy="230208"/>
                </a:xfrm>
                <a:prstGeom prst="mathEqual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1" name="Блок-схема: процесс 410"/>
                <p:cNvSpPr/>
                <p:nvPr/>
              </p:nvSpPr>
              <p:spPr>
                <a:xfrm>
                  <a:off x="6226347" y="2404199"/>
                  <a:ext cx="624478" cy="46762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2" name="Блок-схема: процесс 411"/>
                <p:cNvSpPr/>
                <p:nvPr/>
              </p:nvSpPr>
              <p:spPr>
                <a:xfrm>
                  <a:off x="6485060" y="2350245"/>
                  <a:ext cx="107053" cy="46760"/>
                </a:xfrm>
                <a:prstGeom prst="flowChartProces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3" name="Блок-схема: ручное управление 412"/>
                <p:cNvSpPr/>
                <p:nvPr/>
              </p:nvSpPr>
              <p:spPr>
                <a:xfrm rot="10800000">
                  <a:off x="6012241" y="2501319"/>
                  <a:ext cx="1049718" cy="161864"/>
                </a:xfrm>
                <a:prstGeom prst="flowChartManualOperation">
                  <a:avLst/>
                </a:prstGeom>
                <a:solidFill>
                  <a:schemeClr val="accent3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grpSp>
              <p:nvGrpSpPr>
                <p:cNvPr id="10298" name="Группа 124"/>
                <p:cNvGrpSpPr>
                  <a:grpSpLocks/>
                </p:cNvGrpSpPr>
                <p:nvPr/>
              </p:nvGrpSpPr>
              <p:grpSpPr bwMode="auto">
                <a:xfrm>
                  <a:off x="6984524" y="2420011"/>
                  <a:ext cx="136293" cy="151266"/>
                  <a:chOff x="7360092" y="2893014"/>
                  <a:chExt cx="391415" cy="522885"/>
                </a:xfrm>
              </p:grpSpPr>
              <p:sp>
                <p:nvSpPr>
                  <p:cNvPr id="418" name="Овал 417"/>
                  <p:cNvSpPr/>
                  <p:nvPr/>
                </p:nvSpPr>
                <p:spPr>
                  <a:xfrm>
                    <a:off x="7360431" y="2937823"/>
                    <a:ext cx="392846" cy="497352"/>
                  </a:xfrm>
                  <a:prstGeom prst="ellipse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19" name="Минус 418"/>
                  <p:cNvSpPr/>
                  <p:nvPr/>
                </p:nvSpPr>
                <p:spPr>
                  <a:xfrm rot="5400000">
                    <a:off x="7434460" y="3018267"/>
                    <a:ext cx="236246" cy="25623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20" name="Минус 419"/>
                  <p:cNvSpPr/>
                  <p:nvPr/>
                </p:nvSpPr>
                <p:spPr>
                  <a:xfrm>
                    <a:off x="7360431" y="3111896"/>
                    <a:ext cx="392846" cy="49735"/>
                  </a:xfrm>
                  <a:prstGeom prst="mathMinus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415" name="Минус 414"/>
                <p:cNvSpPr/>
                <p:nvPr/>
              </p:nvSpPr>
              <p:spPr>
                <a:xfrm>
                  <a:off x="6166873" y="2526497"/>
                  <a:ext cx="743426" cy="4676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6" name="Минус 415"/>
                <p:cNvSpPr/>
                <p:nvPr/>
              </p:nvSpPr>
              <p:spPr>
                <a:xfrm>
                  <a:off x="6083610" y="2580453"/>
                  <a:ext cx="731531" cy="5755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7" name="Минус 416"/>
                <p:cNvSpPr/>
                <p:nvPr/>
              </p:nvSpPr>
              <p:spPr>
                <a:xfrm>
                  <a:off x="6761614" y="2580453"/>
                  <a:ext cx="148685" cy="57552"/>
                </a:xfrm>
                <a:prstGeom prst="mathMinus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  <p:sp>
          <p:nvSpPr>
            <p:cNvPr id="401" name="Прямоугольник 400"/>
            <p:cNvSpPr/>
            <p:nvPr/>
          </p:nvSpPr>
          <p:spPr>
            <a:xfrm>
              <a:off x="5792439" y="1066800"/>
              <a:ext cx="2128176" cy="1580198"/>
            </a:xfrm>
            <a:prstGeom prst="rect">
              <a:avLst/>
            </a:prstGeom>
            <a:noFill/>
            <a:ln>
              <a:solidFill>
                <a:srgbClr val="FFDC6D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</a:rPr>
                <a:t>Администраторы системы</a:t>
              </a:r>
            </a:p>
          </p:txBody>
        </p:sp>
      </p:grpSp>
      <p:sp>
        <p:nvSpPr>
          <p:cNvPr id="453" name="Двойная стрелка вверх/вниз 452"/>
          <p:cNvSpPr/>
          <p:nvPr/>
        </p:nvSpPr>
        <p:spPr>
          <a:xfrm>
            <a:off x="2452688" y="1898650"/>
            <a:ext cx="200025" cy="420688"/>
          </a:xfrm>
          <a:prstGeom prst="upDownArrow">
            <a:avLst/>
          </a:prstGeom>
          <a:solidFill>
            <a:srgbClr val="9F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4" name="Двойная стрелка вверх/вниз 453"/>
          <p:cNvSpPr/>
          <p:nvPr/>
        </p:nvSpPr>
        <p:spPr>
          <a:xfrm rot="18858747">
            <a:off x="5163344" y="5441156"/>
            <a:ext cx="200025" cy="620713"/>
          </a:xfrm>
          <a:prstGeom prst="upDownArrow">
            <a:avLst/>
          </a:prstGeom>
          <a:solidFill>
            <a:srgbClr val="9F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33" name="Picture 21" descr="Gerb_TP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4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 animBg="1"/>
      <p:bldP spid="276" grpId="0" animBg="1"/>
      <p:bldP spid="277" grpId="0" animBg="1"/>
      <p:bldP spid="90" grpId="0" animBg="1"/>
      <p:bldP spid="391" grpId="0" animBg="1"/>
      <p:bldP spid="392" grpId="0" animBg="1"/>
      <p:bldP spid="393" grpId="0" animBg="1"/>
      <p:bldP spid="394" grpId="0" animBg="1"/>
      <p:bldP spid="453" grpId="0" animBg="1"/>
      <p:bldP spid="4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0" y="28892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000" b="1" smtClean="0">
                <a:solidFill>
                  <a:schemeClr val="tx2">
                    <a:lumMod val="75000"/>
                  </a:schemeClr>
                </a:solidFill>
              </a:rPr>
              <a:t>Архитектура системы ТИС ТО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7463" y="1422400"/>
            <a:ext cx="8694737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89D7F"/>
                </a:solidFill>
                <a:latin typeface="Century Gothic" pitchFamily="34" charset="0"/>
              </a:defRPr>
            </a:lvl1pPr>
            <a:lvl2pPr marL="800100" indent="-3429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A89D7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A89D7F"/>
                </a:solidFill>
                <a:latin typeface="Century Gothic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ru-RU" altLang="ru-RU" sz="1800" b="1">
                <a:solidFill>
                  <a:schemeClr val="tx1"/>
                </a:solidFill>
                <a:latin typeface="Tahoma" pitchFamily="34" charset="0"/>
              </a:rPr>
              <a:t>Уровень обеспечивающих систем </a:t>
            </a: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– включает</a:t>
            </a:r>
            <a:r>
              <a:rPr lang="en-US" altLang="ru-RU" sz="180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информационные системы регионального и федерального уровня, способные обмениваться информацией с ТИС в автоматическом режиме в соответствии с разработанными техническими требованиями</a:t>
            </a:r>
          </a:p>
          <a:p>
            <a:pPr lvl="1" algn="just" eaLnBrk="1" hangingPunct="1">
              <a:spcBef>
                <a:spcPct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ru-RU" altLang="ru-RU" sz="1800" b="1">
                <a:solidFill>
                  <a:schemeClr val="tx1"/>
                </a:solidFill>
                <a:latin typeface="Tahoma" pitchFamily="34" charset="0"/>
              </a:rPr>
              <a:t>Уровень сбора данных </a:t>
            </a: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– сбор статистической и оперативной информации из обеспечивающих систем посредством интеграционной шины данных</a:t>
            </a:r>
          </a:p>
          <a:p>
            <a:pPr lvl="1" algn="just" eaLnBrk="1" hangingPunct="1">
              <a:spcBef>
                <a:spcPct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ru-RU" altLang="ru-RU" sz="1800" b="1">
                <a:solidFill>
                  <a:schemeClr val="tx1"/>
                </a:solidFill>
                <a:latin typeface="Tahoma" pitchFamily="34" charset="0"/>
              </a:rPr>
              <a:t>Уровень централизованного хранения  данных</a:t>
            </a:r>
            <a:r>
              <a:rPr lang="en-US" altLang="ru-RU" sz="1800" b="1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US" altLang="ru-RU" sz="1800">
                <a:solidFill>
                  <a:schemeClr val="tx1"/>
                </a:solidFill>
                <a:latin typeface="Tahoma" pitchFamily="34" charset="0"/>
              </a:rPr>
              <a:t>– </a:t>
            </a: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хранилище геоданных, метаданных, аналитических данных</a:t>
            </a:r>
          </a:p>
          <a:p>
            <a:pPr lvl="1" algn="just" eaLnBrk="1" hangingPunct="1">
              <a:spcBef>
                <a:spcPct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ru-RU" altLang="ru-RU" sz="1800" b="1">
                <a:solidFill>
                  <a:schemeClr val="tx1"/>
                </a:solidFill>
                <a:latin typeface="Tahoma" pitchFamily="34" charset="0"/>
              </a:rPr>
              <a:t>Уровень аналитической обработки информации </a:t>
            </a: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– ведение справочников, индикаторов, настройка моделей расчета, анализ и подготовка данных</a:t>
            </a:r>
          </a:p>
          <a:p>
            <a:pPr lvl="1" algn="just" eaLnBrk="1" hangingPunct="1">
              <a:spcBef>
                <a:spcPct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ru-RU" altLang="ru-RU" sz="1800" b="1">
                <a:solidFill>
                  <a:schemeClr val="tx1"/>
                </a:solidFill>
                <a:latin typeface="Tahoma" pitchFamily="34" charset="0"/>
              </a:rPr>
              <a:t>Презентационный уровень </a:t>
            </a:r>
            <a:r>
              <a:rPr lang="ru-RU" altLang="ru-RU" sz="1800">
                <a:solidFill>
                  <a:schemeClr val="tx1"/>
                </a:solidFill>
                <a:latin typeface="Tahoma" pitchFamily="34" charset="0"/>
              </a:rPr>
              <a:t>– отображение данных пользователю на карте, в виде диаграмм, текста и т.п.</a:t>
            </a:r>
          </a:p>
        </p:txBody>
      </p:sp>
      <p:pic>
        <p:nvPicPr>
          <p:cNvPr id="6" name="Picture 21" descr="Gerb_TP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03664"/>
            <a:ext cx="8826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84" y="134144"/>
            <a:ext cx="767072" cy="80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9396</TotalTime>
  <Words>2498</Words>
  <Application>Microsoft Office PowerPoint</Application>
  <PresentationFormat>Экран (4:3)</PresentationFormat>
  <Paragraphs>346</Paragraphs>
  <Slides>26</Slides>
  <Notes>25</Notes>
  <HiddenSlides>2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Исполнительная</vt:lpstr>
      <vt:lpstr>Visio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Incom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Sergey Semykin</dc:creator>
  <cp:lastModifiedBy>LENOVO</cp:lastModifiedBy>
  <cp:revision>812</cp:revision>
  <cp:lastPrinted>2014-11-27T03:38:55Z</cp:lastPrinted>
  <dcterms:created xsi:type="dcterms:W3CDTF">2005-01-28T09:04:20Z</dcterms:created>
  <dcterms:modified xsi:type="dcterms:W3CDTF">2014-11-27T17:24:51Z</dcterms:modified>
</cp:coreProperties>
</file>