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9" r:id="rId4"/>
    <p:sldId id="266" r:id="rId5"/>
    <p:sldId id="271" r:id="rId6"/>
    <p:sldId id="270" r:id="rId7"/>
    <p:sldId id="267" r:id="rId8"/>
    <p:sldId id="261" r:id="rId9"/>
    <p:sldId id="273" r:id="rId10"/>
    <p:sldId id="260" r:id="rId11"/>
    <p:sldId id="272" r:id="rId12"/>
    <p:sldId id="278" r:id="rId13"/>
    <p:sldId id="274" r:id="rId14"/>
    <p:sldId id="269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5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0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8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9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6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9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3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0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9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1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8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2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31E3-AE7E-4DF0-80C1-73CF50B4D7C0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9B746-6A60-4CD0-9865-C51EC1289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K.Zolotovsky@elect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6600"/>
                </a:solidFill>
              </a:rPr>
              <a:t>Инновационный территориальный кластер «Фармацевтика, медицинская техника и информационные технологии»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6600"/>
                </a:solidFill>
              </a:rPr>
              <a:t>	</a:t>
            </a:r>
            <a:r>
              <a:rPr lang="ru-RU" sz="4800" dirty="0" smtClean="0">
                <a:solidFill>
                  <a:srgbClr val="006600"/>
                </a:solidFill>
              </a:rPr>
              <a:t> </a:t>
            </a:r>
            <a:r>
              <a:rPr lang="ru-RU" sz="5400" b="1" dirty="0" smtClean="0">
                <a:solidFill>
                  <a:srgbClr val="006600"/>
                </a:solidFill>
              </a:rPr>
              <a:t>Доброго всем дня, 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6600"/>
                </a:solidFill>
              </a:rPr>
              <a:t> </a:t>
            </a:r>
            <a:r>
              <a:rPr lang="ru-RU" sz="5400" b="1" dirty="0" smtClean="0">
                <a:solidFill>
                  <a:srgbClr val="006600"/>
                </a:solidFill>
              </a:rPr>
              <a:t>    уважаемые коллеги!</a:t>
            </a:r>
          </a:p>
          <a:p>
            <a:pPr marL="0" indent="0">
              <a:buNone/>
            </a:pPr>
            <a:endParaRPr lang="ru-RU" sz="48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sz="48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6006634"/>
            <a:ext cx="5373167" cy="8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04920"/>
            <a:ext cx="5373167" cy="8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0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287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Календарный план реализации проекта: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sz="2600" dirty="0" smtClean="0">
                <a:solidFill>
                  <a:srgbClr val="006600"/>
                </a:solidFill>
              </a:rPr>
              <a:t>1.  До конца 2014 г. завершить подготовку полного пакета документов: маркетинговый план, ТЗ, бизнес –план (ТЭО), техническую проектную документацию</a:t>
            </a:r>
            <a:br>
              <a:rPr lang="ru-RU" sz="2600" dirty="0" smtClean="0">
                <a:solidFill>
                  <a:srgbClr val="006600"/>
                </a:solidFill>
              </a:rPr>
            </a:br>
            <a:r>
              <a:rPr lang="ru-RU" sz="2600" dirty="0" smtClean="0">
                <a:solidFill>
                  <a:srgbClr val="006600"/>
                </a:solidFill>
              </a:rPr>
              <a:t>2.  До февраля 2015 г. провести стендовые испытания используемого оборудования. Подготовить методические и проектные материалы по итогам испытаний</a:t>
            </a:r>
            <a:br>
              <a:rPr lang="ru-RU" sz="2600" dirty="0" smtClean="0">
                <a:solidFill>
                  <a:srgbClr val="006600"/>
                </a:solidFill>
              </a:rPr>
            </a:br>
            <a:r>
              <a:rPr lang="ru-RU" sz="2600" dirty="0" smtClean="0">
                <a:solidFill>
                  <a:srgbClr val="006600"/>
                </a:solidFill>
              </a:rPr>
              <a:t>3.  До марта 2015 г. получить все необходимые разрешительные документы</a:t>
            </a:r>
            <a:br>
              <a:rPr lang="ru-RU" sz="2600" dirty="0" smtClean="0">
                <a:solidFill>
                  <a:srgbClr val="006600"/>
                </a:solidFill>
              </a:rPr>
            </a:br>
            <a:r>
              <a:rPr lang="ru-RU" sz="2600" dirty="0" smtClean="0">
                <a:solidFill>
                  <a:srgbClr val="006600"/>
                </a:solidFill>
              </a:rPr>
              <a:t>4.  Летом 2015 г. </a:t>
            </a:r>
            <a:r>
              <a:rPr lang="ru-RU" sz="2600" dirty="0">
                <a:solidFill>
                  <a:srgbClr val="006600"/>
                </a:solidFill>
              </a:rPr>
              <a:t>з</a:t>
            </a:r>
            <a:r>
              <a:rPr lang="ru-RU" sz="2600" dirty="0" smtClean="0">
                <a:solidFill>
                  <a:srgbClr val="006600"/>
                </a:solidFill>
              </a:rPr>
              <a:t>апустить пилотный проект  </a:t>
            </a:r>
            <a:br>
              <a:rPr lang="ru-RU" sz="2600" dirty="0" smtClean="0">
                <a:solidFill>
                  <a:srgbClr val="006600"/>
                </a:solidFill>
              </a:rPr>
            </a:br>
            <a:r>
              <a:rPr lang="ru-RU" sz="2600" dirty="0" smtClean="0">
                <a:solidFill>
                  <a:srgbClr val="006600"/>
                </a:solidFill>
              </a:rPr>
              <a:t>5.  До конца 2015года запустить в эксплуатацию  еще 2-3 сегмента</a:t>
            </a:r>
            <a:br>
              <a:rPr lang="ru-RU" sz="2600" dirty="0" smtClean="0">
                <a:solidFill>
                  <a:srgbClr val="006600"/>
                </a:solidFill>
              </a:rPr>
            </a:br>
            <a:r>
              <a:rPr lang="ru-RU" sz="2600" dirty="0" smtClean="0">
                <a:solidFill>
                  <a:srgbClr val="006600"/>
                </a:solidFill>
              </a:rPr>
              <a:t>6.  2017-2018 года полное покрытие агломерации: Томск, Северск и Томский район</a:t>
            </a:r>
            <a:br>
              <a:rPr lang="ru-RU" sz="2600" dirty="0" smtClean="0">
                <a:solidFill>
                  <a:srgbClr val="006600"/>
                </a:solidFill>
              </a:rPr>
            </a:br>
            <a:r>
              <a:rPr lang="ru-RU" sz="2600" dirty="0" smtClean="0">
                <a:solidFill>
                  <a:srgbClr val="006600"/>
                </a:solidFill>
              </a:rPr>
              <a:t>7. 2020 год - Реализация проекта в районах Томской области</a:t>
            </a:r>
            <a:endParaRPr lang="ru-RU" sz="2600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78230"/>
            <a:ext cx="5283634" cy="8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6011582"/>
            <a:ext cx="5328592" cy="846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50624" cy="724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931224" cy="33018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	Задачи, которые на данный момент решаются в рамках реализации проекта: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6600"/>
                </a:solidFill>
              </a:rPr>
              <a:t>Техническое и экономическое проектирование единой инфраструктурной системы передачи и обработки информации на заданной муниципальной территории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6600"/>
                </a:solidFill>
              </a:rPr>
              <a:t>Поиск  оптимальных инженерных решений в области обработки большого объема данных, и их передача в условиях максимального влияния внешней среды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6600"/>
                </a:solidFill>
              </a:rPr>
              <a:t>Разработка программных комплексов  управления системой, наполнения ее эффективными  сервисами и приложениями</a:t>
            </a:r>
            <a:endParaRPr lang="ru-RU" dirty="0">
              <a:solidFill>
                <a:srgbClr val="0066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6600"/>
                </a:solidFill>
              </a:rPr>
              <a:t>Запуск «пилота» в одном из районов города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 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</a:rPr>
              <a:t>Возникновение проекта «Город </a:t>
            </a:r>
            <a:r>
              <a:rPr lang="en-US" dirty="0">
                <a:solidFill>
                  <a:srgbClr val="006600"/>
                </a:solidFill>
              </a:rPr>
              <a:t>Wi-Fi</a:t>
            </a:r>
            <a:r>
              <a:rPr lang="ru-RU" dirty="0">
                <a:solidFill>
                  <a:srgbClr val="006600"/>
                </a:solidFill>
              </a:rPr>
              <a:t>» стало  возможным благодаря объединению усилий </a:t>
            </a:r>
            <a:r>
              <a:rPr lang="ru-RU" dirty="0" smtClean="0">
                <a:solidFill>
                  <a:srgbClr val="006600"/>
                </a:solidFill>
              </a:rPr>
              <a:t>разно-профильных </a:t>
            </a:r>
            <a:r>
              <a:rPr lang="ru-RU" dirty="0">
                <a:solidFill>
                  <a:srgbClr val="006600"/>
                </a:solidFill>
              </a:rPr>
              <a:t>компаний участников Кластера «Информационные технологии и электроника» ТО</a:t>
            </a:r>
            <a:r>
              <a:rPr lang="ru-RU" dirty="0" smtClean="0">
                <a:solidFill>
                  <a:srgbClr val="006600"/>
                </a:solidFill>
              </a:rPr>
              <a:t>, поддержки Администрации </a:t>
            </a:r>
            <a:r>
              <a:rPr lang="ru-RU" dirty="0" smtClean="0">
                <a:solidFill>
                  <a:srgbClr val="006600"/>
                </a:solidFill>
              </a:rPr>
              <a:t>ТО, ее инфраструктурные подразделения: </a:t>
            </a:r>
            <a:r>
              <a:rPr lang="ru-RU" dirty="0" smtClean="0">
                <a:solidFill>
                  <a:srgbClr val="006600"/>
                </a:solidFill>
              </a:rPr>
              <a:t>ЦКР и ТРИЦ, что  несомненно </a:t>
            </a:r>
            <a:r>
              <a:rPr lang="ru-RU" dirty="0">
                <a:solidFill>
                  <a:srgbClr val="006600"/>
                </a:solidFill>
              </a:rPr>
              <a:t>должно ускорить реализацию проекта.</a:t>
            </a:r>
            <a:br>
              <a:rPr lang="ru-RU" dirty="0">
                <a:solidFill>
                  <a:srgbClr val="0066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589240"/>
            <a:ext cx="5959924" cy="946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643192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Стоимость </a:t>
            </a:r>
            <a:r>
              <a:rPr lang="ru-RU" sz="2400" dirty="0">
                <a:solidFill>
                  <a:srgbClr val="006600"/>
                </a:solidFill>
              </a:rPr>
              <a:t>первого этапа проекта </a:t>
            </a:r>
            <a:r>
              <a:rPr lang="ru-RU" sz="2400" dirty="0" smtClean="0">
                <a:solidFill>
                  <a:srgbClr val="006600"/>
                </a:solidFill>
              </a:rPr>
              <a:t>- запуск «пилота» оценивается  </a:t>
            </a:r>
            <a:r>
              <a:rPr lang="ru-RU" sz="2400" dirty="0">
                <a:solidFill>
                  <a:srgbClr val="006600"/>
                </a:solidFill>
              </a:rPr>
              <a:t>в </a:t>
            </a:r>
            <a:r>
              <a:rPr lang="ru-RU" sz="2400" dirty="0" smtClean="0">
                <a:solidFill>
                  <a:srgbClr val="006600"/>
                </a:solidFill>
              </a:rPr>
              <a:t>19,9 </a:t>
            </a:r>
            <a:r>
              <a:rPr lang="ru-RU" sz="2400" dirty="0">
                <a:solidFill>
                  <a:srgbClr val="006600"/>
                </a:solidFill>
              </a:rPr>
              <a:t>миллиона рублей, при этом 6 млн. </a:t>
            </a:r>
            <a:r>
              <a:rPr lang="ru-RU" sz="2400" dirty="0" smtClean="0">
                <a:solidFill>
                  <a:srgbClr val="006600"/>
                </a:solidFill>
              </a:rPr>
              <a:t>– инвестиции  самих участников </a:t>
            </a:r>
            <a:r>
              <a:rPr lang="ru-RU" sz="2400" dirty="0">
                <a:solidFill>
                  <a:srgbClr val="006600"/>
                </a:solidFill>
              </a:rPr>
              <a:t>проекта.</a:t>
            </a:r>
            <a:br>
              <a:rPr lang="ru-RU" sz="2400" dirty="0">
                <a:solidFill>
                  <a:srgbClr val="006600"/>
                </a:solidFill>
              </a:rPr>
            </a:br>
            <a:r>
              <a:rPr lang="ru-RU" sz="2400" dirty="0">
                <a:solidFill>
                  <a:srgbClr val="006600"/>
                </a:solidFill>
              </a:rPr>
              <a:t>После реализации </a:t>
            </a:r>
            <a:r>
              <a:rPr lang="ru-RU" sz="2400" dirty="0" smtClean="0">
                <a:solidFill>
                  <a:srgbClr val="006600"/>
                </a:solidFill>
              </a:rPr>
              <a:t>«пилотного проекта» </a:t>
            </a:r>
            <a:r>
              <a:rPr lang="ru-RU" sz="2400" dirty="0">
                <a:solidFill>
                  <a:srgbClr val="006600"/>
                </a:solidFill>
              </a:rPr>
              <a:t>планируется привлечение инвестиционного капитала с целью </a:t>
            </a:r>
            <a:r>
              <a:rPr lang="ru-RU" sz="2400" dirty="0" smtClean="0">
                <a:solidFill>
                  <a:srgbClr val="006600"/>
                </a:solidFill>
              </a:rPr>
              <a:t>максимального сокращения </a:t>
            </a:r>
            <a:r>
              <a:rPr lang="ru-RU" sz="2400" dirty="0">
                <a:solidFill>
                  <a:srgbClr val="006600"/>
                </a:solidFill>
              </a:rPr>
              <a:t>времени </a:t>
            </a:r>
            <a:r>
              <a:rPr lang="ru-RU" sz="2400" dirty="0" smtClean="0">
                <a:solidFill>
                  <a:srgbClr val="006600"/>
                </a:solidFill>
              </a:rPr>
              <a:t>реализации проекта.</a:t>
            </a:r>
            <a:r>
              <a:rPr lang="ru-RU" sz="2400" dirty="0">
                <a:solidFill>
                  <a:srgbClr val="006600"/>
                </a:solidFill>
              </a:rPr>
              <a:t/>
            </a:r>
            <a:br>
              <a:rPr lang="ru-RU" sz="2400" dirty="0">
                <a:solidFill>
                  <a:srgbClr val="006600"/>
                </a:solidFill>
              </a:rPr>
            </a:br>
            <a:r>
              <a:rPr lang="ru-RU" sz="2400" dirty="0">
                <a:solidFill>
                  <a:srgbClr val="006600"/>
                </a:solidFill>
              </a:rPr>
              <a:t>Общая стоимость проекта оценивается на данный момент около 500 миллионов рублей  </a:t>
            </a:r>
            <a:endParaRPr lang="ru-RU" sz="2400" dirty="0" smtClean="0">
              <a:solidFill>
                <a:srgbClr val="006600"/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srgbClr val="006600"/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srgbClr val="0066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800" dirty="0" smtClean="0">
                <a:solidFill>
                  <a:srgbClr val="006600"/>
                </a:solidFill>
              </a:rPr>
              <a:t>В </a:t>
            </a:r>
            <a:r>
              <a:rPr lang="ru-RU" sz="4800" dirty="0">
                <a:solidFill>
                  <a:srgbClr val="006600"/>
                </a:solidFill>
              </a:rPr>
              <a:t>настоящее время </a:t>
            </a:r>
            <a:r>
              <a:rPr lang="ru-RU" sz="4800" dirty="0" smtClean="0">
                <a:solidFill>
                  <a:srgbClr val="006600"/>
                </a:solidFill>
              </a:rPr>
              <a:t>ведется работа по реализации проекта </a:t>
            </a:r>
            <a:r>
              <a:rPr lang="ru-RU" sz="4800" b="1" dirty="0" smtClean="0">
                <a:solidFill>
                  <a:srgbClr val="006600"/>
                </a:solidFill>
              </a:rPr>
              <a:t>«Город </a:t>
            </a:r>
            <a:r>
              <a:rPr lang="en-US" sz="4800" b="1" dirty="0" smtClean="0">
                <a:solidFill>
                  <a:srgbClr val="006600"/>
                </a:solidFill>
              </a:rPr>
              <a:t>Wi-Fi</a:t>
            </a:r>
            <a:r>
              <a:rPr lang="ru-RU" sz="4800" b="1" dirty="0" smtClean="0">
                <a:solidFill>
                  <a:srgbClr val="006600"/>
                </a:solidFill>
              </a:rPr>
              <a:t>» </a:t>
            </a:r>
            <a:r>
              <a:rPr lang="ru-RU" sz="4800" dirty="0" smtClean="0">
                <a:solidFill>
                  <a:srgbClr val="006600"/>
                </a:solidFill>
              </a:rPr>
              <a:t>в ХМАО </a:t>
            </a:r>
            <a:r>
              <a:rPr lang="ru-RU" sz="3300" dirty="0" smtClean="0">
                <a:solidFill>
                  <a:srgbClr val="006600"/>
                </a:solidFill>
              </a:rPr>
              <a:t>(в рамках Рабочего Протокола Администрации ХМАО и Соглашения между Технопарком ВТ и Кластером </a:t>
            </a:r>
            <a:r>
              <a:rPr lang="ru-RU" sz="3300" dirty="0" err="1" smtClean="0">
                <a:solidFill>
                  <a:srgbClr val="006600"/>
                </a:solidFill>
              </a:rPr>
              <a:t>ИТиЭ</a:t>
            </a:r>
            <a:r>
              <a:rPr lang="ru-RU" sz="3300" dirty="0" smtClean="0">
                <a:solidFill>
                  <a:srgbClr val="006600"/>
                </a:solidFill>
              </a:rPr>
              <a:t> ТО)</a:t>
            </a:r>
            <a:r>
              <a:rPr lang="ru-RU" sz="4800" dirty="0" smtClean="0">
                <a:solidFill>
                  <a:srgbClr val="006600"/>
                </a:solidFill>
              </a:rPr>
              <a:t>, Республике Саха(Якутия).</a:t>
            </a:r>
            <a:br>
              <a:rPr lang="ru-RU" sz="4800" dirty="0" smtClean="0">
                <a:solidFill>
                  <a:srgbClr val="006600"/>
                </a:solidFill>
              </a:rPr>
            </a:br>
            <a:r>
              <a:rPr lang="ru-RU" sz="4800" dirty="0" smtClean="0">
                <a:solidFill>
                  <a:srgbClr val="006600"/>
                </a:solidFill>
              </a:rPr>
              <a:t>Проект заинтересовал Индийские ИТ-компании </a:t>
            </a:r>
            <a:r>
              <a:rPr lang="ru-RU" sz="3400" dirty="0" smtClean="0">
                <a:solidFill>
                  <a:srgbClr val="006600"/>
                </a:solidFill>
              </a:rPr>
              <a:t>(в рамках деловой поездки делегации ТПП ТО)</a:t>
            </a:r>
            <a:br>
              <a:rPr lang="ru-RU" sz="3400" dirty="0" smtClean="0">
                <a:solidFill>
                  <a:srgbClr val="006600"/>
                </a:solidFill>
              </a:rPr>
            </a:br>
            <a:endParaRPr lang="ru-RU" sz="3400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06438"/>
            <a:ext cx="6237263" cy="99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800" b="1" dirty="0" smtClean="0">
                <a:solidFill>
                  <a:srgbClr val="006600"/>
                </a:solidFill>
              </a:rPr>
              <a:t>Спасибо за внимание!</a:t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4800" b="1" dirty="0" smtClean="0">
                <a:solidFill>
                  <a:srgbClr val="006600"/>
                </a:solidFill>
              </a:rPr>
              <a:t/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1400" b="1" dirty="0" smtClean="0">
                <a:solidFill>
                  <a:srgbClr val="006600"/>
                </a:solidFill>
              </a:rPr>
              <a:t>контакты: </a:t>
            </a:r>
            <a:endParaRPr lang="en-US" sz="14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e-mail: </a:t>
            </a:r>
            <a:r>
              <a:rPr lang="en-US" sz="1400" b="1" dirty="0" smtClean="0">
                <a:solidFill>
                  <a:srgbClr val="006600"/>
                </a:solidFill>
                <a:hlinkClick r:id="rId2"/>
              </a:rPr>
              <a:t>K.Zolotovsky@electt.ru</a:t>
            </a:r>
            <a:endParaRPr lang="en-US" sz="14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mob. +79039142891</a:t>
            </a:r>
            <a:endParaRPr lang="ru-RU" sz="1400" b="1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06438"/>
            <a:ext cx="6237263" cy="99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80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832" y="404664"/>
            <a:ext cx="8229600" cy="62646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66321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ФЕДЕРАЛЬНЫЙ </a:t>
            </a:r>
            <a:r>
              <a:rPr lang="ru-RU" b="1" dirty="0" smtClean="0">
                <a:solidFill>
                  <a:srgbClr val="006600"/>
                </a:solidFill>
              </a:rPr>
              <a:t>ЗАКОН"О СВЯЗИ"</a:t>
            </a:r>
            <a:endParaRPr lang="ru-RU" b="1" dirty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Принят от </a:t>
            </a:r>
            <a:r>
              <a:rPr lang="ru-RU" b="1" dirty="0">
                <a:solidFill>
                  <a:srgbClr val="006600"/>
                </a:solidFill>
              </a:rPr>
              <a:t>07.07.2003 N </a:t>
            </a:r>
            <a:r>
              <a:rPr lang="ru-RU" b="1" dirty="0" smtClean="0">
                <a:solidFill>
                  <a:srgbClr val="006600"/>
                </a:solidFill>
              </a:rPr>
              <a:t>126-ФЗ, 18.06.2003 (действующая </a:t>
            </a:r>
            <a:r>
              <a:rPr lang="ru-RU" b="1" dirty="0">
                <a:solidFill>
                  <a:srgbClr val="006600"/>
                </a:solidFill>
              </a:rPr>
              <a:t>редакция от </a:t>
            </a:r>
            <a:r>
              <a:rPr lang="ru-RU" b="1" dirty="0" smtClean="0">
                <a:solidFill>
                  <a:srgbClr val="006600"/>
                </a:solidFill>
              </a:rPr>
              <a:t>21.07.2014)</a:t>
            </a:r>
            <a:br>
              <a:rPr lang="ru-RU" b="1" dirty="0" smtClean="0">
                <a:solidFill>
                  <a:srgbClr val="006600"/>
                </a:solidFill>
              </a:rPr>
            </a:br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dirty="0">
                <a:solidFill>
                  <a:srgbClr val="006600"/>
                </a:solidFill>
              </a:rPr>
              <a:t>Распоряжение Правительства РФ от 30.12.2013 N </a:t>
            </a:r>
            <a:r>
              <a:rPr lang="ru-RU" b="1" dirty="0" smtClean="0">
                <a:solidFill>
                  <a:srgbClr val="006600"/>
                </a:solidFill>
              </a:rPr>
              <a:t>2602-р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«п1. </a:t>
            </a:r>
            <a:r>
              <a:rPr lang="ru-RU" b="1" dirty="0">
                <a:solidFill>
                  <a:srgbClr val="006600"/>
                </a:solidFill>
              </a:rPr>
              <a:t>Утвердить прилагаемый план мероприятий («дорожную карту») «Развитие отрасли информационных технологий</a:t>
            </a:r>
            <a:r>
              <a:rPr lang="ru-RU" b="1" dirty="0" smtClean="0">
                <a:solidFill>
                  <a:srgbClr val="006600"/>
                </a:solidFill>
              </a:rPr>
              <a:t>»»</a:t>
            </a:r>
          </a:p>
          <a:p>
            <a:endParaRPr lang="ru-RU" b="1" dirty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Постановление </a:t>
            </a:r>
            <a:r>
              <a:rPr lang="ru-RU" b="1" dirty="0">
                <a:solidFill>
                  <a:srgbClr val="006600"/>
                </a:solidFill>
              </a:rPr>
              <a:t>Правительства Российской Федерации от </a:t>
            </a:r>
            <a:r>
              <a:rPr lang="ru-RU" b="1" dirty="0" smtClean="0">
                <a:solidFill>
                  <a:srgbClr val="006600"/>
                </a:solidFill>
              </a:rPr>
              <a:t>15.04.2014 </a:t>
            </a:r>
            <a:r>
              <a:rPr lang="ru-RU" b="1" dirty="0">
                <a:solidFill>
                  <a:srgbClr val="006600"/>
                </a:solidFill>
              </a:rPr>
              <a:t>г. N </a:t>
            </a:r>
            <a:r>
              <a:rPr lang="ru-RU" b="1" dirty="0" smtClean="0">
                <a:solidFill>
                  <a:srgbClr val="006600"/>
                </a:solidFill>
              </a:rPr>
              <a:t>313, вместо постановления № 1815-р </a:t>
            </a:r>
            <a:endParaRPr lang="ru-RU" b="1" dirty="0">
              <a:solidFill>
                <a:srgbClr val="006600"/>
              </a:solidFill>
            </a:endParaRPr>
          </a:p>
          <a:p>
            <a:r>
              <a:rPr lang="ru-RU" b="1" dirty="0">
                <a:solidFill>
                  <a:srgbClr val="006600"/>
                </a:solidFill>
              </a:rPr>
              <a:t>"О государственной программе Российской Федерации "Информационное общество (2011-2020 годы</a:t>
            </a:r>
            <a:r>
              <a:rPr lang="ru-RU" b="1" dirty="0" smtClean="0">
                <a:solidFill>
                  <a:srgbClr val="006600"/>
                </a:solidFill>
              </a:rPr>
              <a:t>)»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6600"/>
                </a:solidFill>
              </a:rPr>
              <a:t>И еще около 200 законов, указов, постановлений, инструкций и прочих разрешительных документов различных уровней </a:t>
            </a:r>
            <a:endParaRPr lang="ru-RU" dirty="0">
              <a:solidFill>
                <a:srgbClr val="0066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117" y="5451893"/>
            <a:ext cx="4945090" cy="7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213" y="3140968"/>
            <a:ext cx="6480720" cy="57606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800800" cy="4658072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Цель всех законодательных актов, постановлений Правительства РФ и местных региональных органов власти –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 «поднять эффективность государственного управления и повысить качество жизни граждан»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95" y="5870805"/>
            <a:ext cx="53771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931515"/>
            <a:ext cx="5832648" cy="9264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643192" cy="580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Имеем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информационное «неравенство» граждан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6600"/>
                </a:solidFill>
              </a:rPr>
              <a:t>Должно быть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КАЖДЫЙ гражданин РФ должен иметь  ПРАВО – ВЕЗДЕ, в ЛЮБОЕ время участвовать во всех государственных (федеральных, региональных и муниципальных) электронных программах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888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72798"/>
            <a:ext cx="8192478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6600"/>
                </a:solidFill>
              </a:rPr>
              <a:t>В рамках решения данной стратегической государственной социальной задачи в Томской области реализуется кластерный проект </a:t>
            </a:r>
            <a:r>
              <a:rPr lang="ru-RU" sz="2000" b="1" dirty="0" smtClean="0">
                <a:solidFill>
                  <a:srgbClr val="006600"/>
                </a:solidFill>
              </a:rPr>
              <a:t>«Город </a:t>
            </a:r>
            <a:r>
              <a:rPr lang="en-US" sz="2000" b="1" dirty="0" smtClean="0">
                <a:solidFill>
                  <a:srgbClr val="006600"/>
                </a:solidFill>
              </a:rPr>
              <a:t>Wi-Fi</a:t>
            </a:r>
            <a:r>
              <a:rPr lang="ru-RU" sz="2000" b="1" dirty="0" smtClean="0">
                <a:solidFill>
                  <a:srgbClr val="006600"/>
                </a:solidFill>
              </a:rPr>
              <a:t>» </a:t>
            </a:r>
            <a:r>
              <a:rPr lang="ru-RU" sz="2000" dirty="0" smtClean="0">
                <a:solidFill>
                  <a:srgbClr val="006600"/>
                </a:solidFill>
              </a:rPr>
              <a:t/>
            </a:r>
            <a:br>
              <a:rPr lang="ru-RU" sz="20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>(</a:t>
            </a:r>
            <a:r>
              <a:rPr lang="ru-RU" sz="1900" dirty="0" smtClean="0">
                <a:solidFill>
                  <a:srgbClr val="006600"/>
                </a:solidFill>
              </a:rPr>
              <a:t>параллельно интегрированные проекты – «Транспорт-ТВ», «</a:t>
            </a:r>
            <a:r>
              <a:rPr lang="ru-RU" sz="1900" dirty="0" err="1" smtClean="0">
                <a:solidFill>
                  <a:srgbClr val="006600"/>
                </a:solidFill>
              </a:rPr>
              <a:t>Телебриз</a:t>
            </a:r>
            <a:r>
              <a:rPr lang="ru-RU" sz="1900" dirty="0" smtClean="0">
                <a:solidFill>
                  <a:srgbClr val="006600"/>
                </a:solidFill>
              </a:rPr>
              <a:t>», «ТИСПО-РМ»)</a:t>
            </a:r>
          </a:p>
          <a:p>
            <a:pPr marL="0" indent="0">
              <a:buNone/>
            </a:pPr>
            <a:endParaRPr lang="ru-RU" sz="19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6600"/>
                </a:solidFill>
              </a:rPr>
              <a:t>Создано «НПО Сибирские Инновации» в составе : </a:t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>«Томика»</a:t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>«</a:t>
            </a:r>
            <a:r>
              <a:rPr lang="ru-RU" sz="2800" dirty="0" err="1" smtClean="0">
                <a:solidFill>
                  <a:srgbClr val="006600"/>
                </a:solidFill>
              </a:rPr>
              <a:t>Элекард</a:t>
            </a:r>
            <a:r>
              <a:rPr lang="ru-RU" sz="2800" dirty="0" smtClean="0">
                <a:solidFill>
                  <a:srgbClr val="006600"/>
                </a:solidFill>
              </a:rPr>
              <a:t>»</a:t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>«</a:t>
            </a:r>
            <a:r>
              <a:rPr lang="ru-RU" sz="2800" dirty="0" err="1" smtClean="0">
                <a:solidFill>
                  <a:srgbClr val="006600"/>
                </a:solidFill>
              </a:rPr>
              <a:t>Элект</a:t>
            </a:r>
            <a:r>
              <a:rPr lang="ru-RU" sz="2800" dirty="0" smtClean="0">
                <a:solidFill>
                  <a:srgbClr val="006600"/>
                </a:solidFill>
              </a:rPr>
              <a:t>»</a:t>
            </a:r>
            <a:br>
              <a:rPr lang="ru-RU" sz="2800" dirty="0" smtClean="0">
                <a:solidFill>
                  <a:srgbClr val="006600"/>
                </a:solidFill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6075581"/>
            <a:ext cx="5112568" cy="8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Проект </a:t>
            </a:r>
            <a:r>
              <a:rPr lang="ru-RU" dirty="0">
                <a:solidFill>
                  <a:srgbClr val="006600"/>
                </a:solidFill>
              </a:rPr>
              <a:t>«Город </a:t>
            </a:r>
            <a:r>
              <a:rPr lang="ru-RU" dirty="0" err="1">
                <a:solidFill>
                  <a:srgbClr val="006600"/>
                </a:solidFill>
              </a:rPr>
              <a:t>Wi-Fi</a:t>
            </a:r>
            <a:r>
              <a:rPr lang="ru-RU" dirty="0">
                <a:solidFill>
                  <a:srgbClr val="006600"/>
                </a:solidFill>
              </a:rPr>
              <a:t>» </a:t>
            </a:r>
            <a:r>
              <a:rPr lang="ru-RU" dirty="0" smtClean="0">
                <a:solidFill>
                  <a:srgbClr val="006600"/>
                </a:solidFill>
              </a:rPr>
              <a:t>дает  </a:t>
            </a:r>
            <a:r>
              <a:rPr lang="ru-RU" dirty="0">
                <a:solidFill>
                  <a:srgbClr val="006600"/>
                </a:solidFill>
              </a:rPr>
              <a:t>возможность более эффективно и </a:t>
            </a:r>
            <a:r>
              <a:rPr lang="ru-RU" dirty="0" smtClean="0">
                <a:solidFill>
                  <a:srgbClr val="006600"/>
                </a:solidFill>
              </a:rPr>
              <a:t>качественно участвовать гражданам РФ во многих программах, таких как:</a:t>
            </a:r>
          </a:p>
          <a:p>
            <a:pPr marL="0" indent="0">
              <a:buNone/>
            </a:pPr>
            <a:endParaRPr lang="ru-RU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	«</a:t>
            </a:r>
            <a:r>
              <a:rPr lang="ru-RU" dirty="0">
                <a:solidFill>
                  <a:srgbClr val="006600"/>
                </a:solidFill>
              </a:rPr>
              <a:t>Электронная демократия»,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	«</a:t>
            </a:r>
            <a:r>
              <a:rPr lang="ru-RU" dirty="0">
                <a:solidFill>
                  <a:srgbClr val="006600"/>
                </a:solidFill>
              </a:rPr>
              <a:t>Электронное правительство»,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	«</a:t>
            </a:r>
            <a:r>
              <a:rPr lang="ru-RU" dirty="0">
                <a:solidFill>
                  <a:srgbClr val="006600"/>
                </a:solidFill>
              </a:rPr>
              <a:t>Умный город»,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	«</a:t>
            </a:r>
            <a:r>
              <a:rPr lang="ru-RU" dirty="0">
                <a:solidFill>
                  <a:srgbClr val="006600"/>
                </a:solidFill>
              </a:rPr>
              <a:t>Безопасный город» </a:t>
            </a:r>
            <a:endParaRPr lang="ru-RU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Использование </a:t>
            </a:r>
            <a:r>
              <a:rPr lang="ru-RU" dirty="0">
                <a:solidFill>
                  <a:srgbClr val="006600"/>
                </a:solidFill>
              </a:rPr>
              <a:t>в проекте современных </a:t>
            </a:r>
            <a:r>
              <a:rPr lang="ru-RU" dirty="0" smtClean="0">
                <a:solidFill>
                  <a:srgbClr val="006600"/>
                </a:solidFill>
              </a:rPr>
              <a:t> и актуальных приложений</a:t>
            </a:r>
            <a:endParaRPr lang="ru-RU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</a:rPr>
              <a:t>позволит жителям и гостям региона получать всевозможную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</a:rPr>
              <a:t>справочную информацию, учебный, научный и 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</a:rPr>
              <a:t>развлекательный контент.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996590"/>
            <a:ext cx="53771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73050"/>
            <a:ext cx="2709937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0065" y="2263879"/>
            <a:ext cx="3986391" cy="2029217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-1" y="548680"/>
            <a:ext cx="4690065" cy="53667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Скорость, стабильность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качество!</a:t>
            </a:r>
            <a:b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2014 году произошла технологическая революция - стало официально доступно оборудование работающее в диапазоне 5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Ггц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 802.11ac </a:t>
            </a:r>
            <a:r>
              <a:rPr lang="ru-RU" sz="1600" dirty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сделать революционный скачок в скорости, надежности и качестве беспроводной связи. Используя более широкие частотные полосы, 802.11ac удваивает объем обрабатываемого трафика. Несколько антенн увеличивают зону покрытия </a:t>
            </a:r>
            <a:r>
              <a:rPr lang="ru-RU" sz="1600" dirty="0" err="1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1600" dirty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позволяют </a:t>
            </a:r>
            <a:r>
              <a:rPr lang="ru-RU" sz="1600" dirty="0" smtClean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чем в 3 раза увеличить </a:t>
            </a:r>
            <a:r>
              <a:rPr lang="ru-RU" sz="1600" dirty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скорость, по сравнению с предыдущими стандартами </a:t>
            </a:r>
            <a:r>
              <a:rPr lang="ru-RU" sz="1600" dirty="0" err="1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1600" dirty="0">
                <a:solidFill>
                  <a:srgbClr val="00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106287"/>
            <a:ext cx="6318797" cy="100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9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82" y="2577433"/>
            <a:ext cx="3495581" cy="257957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	«Город </a:t>
            </a:r>
            <a:r>
              <a:rPr lang="en-US" sz="2000" dirty="0" smtClean="0">
                <a:solidFill>
                  <a:srgbClr val="006600"/>
                </a:solidFill>
              </a:rPr>
              <a:t>Wi</a:t>
            </a:r>
            <a:r>
              <a:rPr lang="ru-RU" sz="2000" dirty="0" smtClean="0">
                <a:solidFill>
                  <a:srgbClr val="006600"/>
                </a:solidFill>
              </a:rPr>
              <a:t>-</a:t>
            </a:r>
            <a:r>
              <a:rPr lang="en-US" sz="2000" dirty="0" smtClean="0">
                <a:solidFill>
                  <a:srgbClr val="006600"/>
                </a:solidFill>
              </a:rPr>
              <a:t>Fi</a:t>
            </a:r>
            <a:r>
              <a:rPr lang="ru-RU" sz="2000" dirty="0" smtClean="0">
                <a:solidFill>
                  <a:srgbClr val="006600"/>
                </a:solidFill>
              </a:rPr>
              <a:t>» - единая управляемая система для муниципальной информационной среды на базе оборудования стандарта 802.11ас, обратно совместима со стандартом 2,4 </a:t>
            </a:r>
            <a:r>
              <a:rPr lang="ru-RU" sz="2000" dirty="0" err="1" smtClean="0">
                <a:solidFill>
                  <a:srgbClr val="006600"/>
                </a:solidFill>
              </a:rPr>
              <a:t>Ггц</a:t>
            </a:r>
            <a:r>
              <a:rPr lang="ru-RU" sz="2000" dirty="0">
                <a:solidFill>
                  <a:srgbClr val="006600"/>
                </a:solidFill>
              </a:rPr>
              <a:t/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/>
            </a:r>
            <a:br>
              <a:rPr lang="ru-RU" sz="2000" dirty="0" smtClean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>Проект имеет две основные составляющие:</a:t>
            </a:r>
          </a:p>
          <a:p>
            <a:pPr marL="0" indent="0">
              <a:buNone/>
            </a:pPr>
            <a:endParaRPr lang="ru-RU" sz="2000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- Актуальная и масштабируемая</a:t>
            </a:r>
            <a:br>
              <a:rPr lang="ru-RU" sz="2000" dirty="0" smtClean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> транспортная инфраструктура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/>
            </a:r>
            <a:br>
              <a:rPr lang="ru-RU" sz="2000" dirty="0" smtClean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>- </a:t>
            </a:r>
            <a:r>
              <a:rPr lang="en-US" sz="2000" dirty="0" smtClean="0">
                <a:solidFill>
                  <a:srgbClr val="006600"/>
                </a:solidFill>
              </a:rPr>
              <a:t>Web-direct</a:t>
            </a:r>
            <a:r>
              <a:rPr lang="ru-RU" sz="2000" dirty="0" smtClean="0">
                <a:solidFill>
                  <a:srgbClr val="006600"/>
                </a:solidFill>
              </a:rPr>
              <a:t> –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Авторизованное и безопасное </a:t>
            </a:r>
            <a:br>
              <a:rPr lang="ru-RU" sz="2000" dirty="0" smtClean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>управление системой, контентом и</a:t>
            </a:r>
            <a:br>
              <a:rPr lang="ru-RU" sz="2000" dirty="0" smtClean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>коммерческими приложениями  </a:t>
            </a:r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75" y="5917447"/>
            <a:ext cx="5924121" cy="94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7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712499"/>
            <a:ext cx="5904656" cy="9356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499176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6600"/>
                </a:solidFill>
              </a:rPr>
              <a:t>Проект открыт для всех потенциальных участников: операторов связи различного уровня, разработчиков различных мобильных приложений, рекламодателей и прочих субъектов,  желающих в нем участвовать, и способных дать ему качественное  функциональное и коммерческое содержание.</a:t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>В настоящее время свое участие в </a:t>
            </a:r>
            <a:r>
              <a:rPr lang="ru-RU" sz="2800" dirty="0">
                <a:solidFill>
                  <a:srgbClr val="006600"/>
                </a:solidFill>
              </a:rPr>
              <a:t>проекте подтверждают </a:t>
            </a:r>
            <a:r>
              <a:rPr lang="ru-RU" sz="2800" dirty="0" smtClean="0">
                <a:solidFill>
                  <a:srgbClr val="006600"/>
                </a:solidFill>
              </a:rPr>
              <a:t>7 </a:t>
            </a:r>
            <a:r>
              <a:rPr lang="ru-RU" sz="2800" dirty="0">
                <a:solidFill>
                  <a:srgbClr val="006600"/>
                </a:solidFill>
              </a:rPr>
              <a:t>компаний Кластера, а так же 5 предприятий Томской и Новосибирской областей</a:t>
            </a:r>
            <a:br>
              <a:rPr lang="ru-RU" sz="2800" dirty="0">
                <a:solidFill>
                  <a:srgbClr val="006600"/>
                </a:solidFill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211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Тема Office</vt:lpstr>
      <vt:lpstr>Инновационный территориальный кластер «Фармацевтика, медицинская техника и информационные технологии»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В. Золотовский</dc:creator>
  <cp:lastModifiedBy>User</cp:lastModifiedBy>
  <cp:revision>72</cp:revision>
  <dcterms:created xsi:type="dcterms:W3CDTF">2014-07-24T07:21:23Z</dcterms:created>
  <dcterms:modified xsi:type="dcterms:W3CDTF">2014-11-27T14:38:29Z</dcterms:modified>
</cp:coreProperties>
</file>